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6" r:id="rId2"/>
  </p:sldMasterIdLst>
  <p:notesMasterIdLst>
    <p:notesMasterId r:id="rId38"/>
  </p:notesMasterIdLst>
  <p:handoutMasterIdLst>
    <p:handoutMasterId r:id="rId39"/>
  </p:handoutMasterIdLst>
  <p:sldIdLst>
    <p:sldId id="256" r:id="rId3"/>
    <p:sldId id="260" r:id="rId4"/>
    <p:sldId id="272" r:id="rId5"/>
    <p:sldId id="273" r:id="rId6"/>
    <p:sldId id="258" r:id="rId7"/>
    <p:sldId id="311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5" r:id="rId17"/>
    <p:sldId id="283" r:id="rId18"/>
    <p:sldId id="284" r:id="rId19"/>
    <p:sldId id="288" r:id="rId20"/>
    <p:sldId id="287" r:id="rId21"/>
    <p:sldId id="286" r:id="rId22"/>
    <p:sldId id="290" r:id="rId23"/>
    <p:sldId id="289" r:id="rId24"/>
    <p:sldId id="291" r:id="rId25"/>
    <p:sldId id="298" r:id="rId26"/>
    <p:sldId id="308" r:id="rId27"/>
    <p:sldId id="292" r:id="rId28"/>
    <p:sldId id="297" r:id="rId29"/>
    <p:sldId id="296" r:id="rId30"/>
    <p:sldId id="299" r:id="rId31"/>
    <p:sldId id="300" r:id="rId32"/>
    <p:sldId id="309" r:id="rId33"/>
    <p:sldId id="313" r:id="rId34"/>
    <p:sldId id="301" r:id="rId35"/>
    <p:sldId id="302" r:id="rId36"/>
    <p:sldId id="307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4">
          <p15:clr>
            <a:srgbClr val="A4A3A4"/>
          </p15:clr>
        </p15:guide>
        <p15:guide id="2" orient="horz" pos="368">
          <p15:clr>
            <a:srgbClr val="A4A3A4"/>
          </p15:clr>
        </p15:guide>
        <p15:guide id="3" orient="horz" pos="764">
          <p15:clr>
            <a:srgbClr val="A4A3A4"/>
          </p15:clr>
        </p15:guide>
        <p15:guide id="4" orient="horz" pos="2064">
          <p15:clr>
            <a:srgbClr val="A4A3A4"/>
          </p15:clr>
        </p15:guide>
        <p15:guide id="5" pos="28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0" autoAdjust="0"/>
    <p:restoredTop sz="94694" autoAdjust="0"/>
  </p:normalViewPr>
  <p:slideViewPr>
    <p:cSldViewPr snapToGrid="0" snapToObjects="1">
      <p:cViewPr varScale="1">
        <p:scale>
          <a:sx n="121" d="100"/>
          <a:sy n="121" d="100"/>
        </p:scale>
        <p:origin x="1904" y="64"/>
      </p:cViewPr>
      <p:guideLst>
        <p:guide orient="horz" pos="344"/>
        <p:guide orient="horz" pos="368"/>
        <p:guide orient="horz" pos="764"/>
        <p:guide orient="horz" pos="2064"/>
        <p:guide pos="28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8A4F2-053B-4D4B-98DC-481BE6DB45D1}" type="datetimeFigureOut">
              <a:t>10/23/19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27B61-0F13-C743-866B-EBE195AD213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5722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4F65E-E649-0C49-8907-052F59E9EA10}" type="datetimeFigureOut">
              <a:t>10/23/19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D88A9-D368-FC43-8254-6942DC3931C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106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D88A9-D368-FC43-8254-6942DC3931C5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919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D88A9-D368-FC43-8254-6942DC3931C5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43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D88A9-D368-FC43-8254-6942DC3931C5}" type="slidenum">
              <a:rPr lang="uk-UA"/>
              <a:t>25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6185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705" y="6357038"/>
            <a:ext cx="2133071" cy="364206"/>
          </a:xfrm>
          <a:prstGeom prst="rect">
            <a:avLst/>
          </a:prstGeom>
          <a:noFill/>
          <a:ln>
            <a:noFill/>
          </a:ln>
        </p:spPr>
        <p:txBody>
          <a:bodyPr lIns="82888" tIns="82888" rIns="82888" bIns="82888" anchor="t" anchorCtr="0"/>
          <a:lstStyle>
            <a:lvl1pPr marL="0" marR="0" indent="0" algn="l" rtl="0">
              <a:defRPr/>
            </a:lvl1pPr>
            <a:lvl2pPr marL="457116" marR="0" indent="-8068" algn="l" rtl="0">
              <a:defRPr/>
            </a:lvl2pPr>
            <a:lvl3pPr marL="914233" marR="0" indent="-4622" algn="l" rtl="0">
              <a:defRPr/>
            </a:lvl3pPr>
            <a:lvl4pPr marL="1371349" marR="0" indent="-1179" algn="l" rtl="0">
              <a:defRPr/>
            </a:lvl4pPr>
            <a:lvl5pPr marL="1828466" marR="0" indent="-9247" algn="l" rtl="0">
              <a:defRPr/>
            </a:lvl5pPr>
            <a:lvl6pPr marL="2285583" marR="0" indent="-5803" algn="l" rtl="0">
              <a:defRPr/>
            </a:lvl6pPr>
            <a:lvl7pPr marL="2742699" marR="0" indent="-2357" algn="l" rtl="0">
              <a:defRPr/>
            </a:lvl7pPr>
            <a:lvl8pPr marL="3199815" marR="0" indent="-10426" algn="l" rtl="0">
              <a:defRPr/>
            </a:lvl8pPr>
            <a:lvl9pPr marL="3656932" marR="0" indent="-6982" algn="l" rtl="0"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763" y="6357038"/>
            <a:ext cx="2894472" cy="364206"/>
          </a:xfrm>
          <a:prstGeom prst="rect">
            <a:avLst/>
          </a:prstGeom>
          <a:noFill/>
          <a:ln>
            <a:noFill/>
          </a:ln>
        </p:spPr>
        <p:txBody>
          <a:bodyPr lIns="82888" tIns="82888" rIns="82888" bIns="82888" anchor="t" anchorCtr="0"/>
          <a:lstStyle>
            <a:lvl1pPr marL="0" marR="0" indent="0" algn="l" rtl="0">
              <a:defRPr/>
            </a:lvl1pPr>
            <a:lvl2pPr marL="457116" marR="0" indent="-8068" algn="l" rtl="0">
              <a:defRPr/>
            </a:lvl2pPr>
            <a:lvl3pPr marL="914233" marR="0" indent="-4622" algn="l" rtl="0">
              <a:defRPr/>
            </a:lvl3pPr>
            <a:lvl4pPr marL="1371349" marR="0" indent="-1179" algn="l" rtl="0">
              <a:defRPr/>
            </a:lvl4pPr>
            <a:lvl5pPr marL="1828466" marR="0" indent="-9247" algn="l" rtl="0">
              <a:defRPr/>
            </a:lvl5pPr>
            <a:lvl6pPr marL="2285583" marR="0" indent="-5803" algn="l" rtl="0">
              <a:defRPr/>
            </a:lvl6pPr>
            <a:lvl7pPr marL="2742699" marR="0" indent="-2357" algn="l" rtl="0">
              <a:defRPr/>
            </a:lvl7pPr>
            <a:lvl8pPr marL="3199815" marR="0" indent="-10426" algn="l" rtl="0">
              <a:defRPr/>
            </a:lvl8pPr>
            <a:lvl9pPr marL="3656932" marR="0" indent="-6982" algn="l" rtl="0"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24" y="6357038"/>
            <a:ext cx="2133071" cy="364206"/>
          </a:xfrm>
          <a:prstGeom prst="rect">
            <a:avLst/>
          </a:prstGeom>
          <a:noFill/>
          <a:ln>
            <a:noFill/>
          </a:ln>
        </p:spPr>
        <p:txBody>
          <a:bodyPr lIns="82888" tIns="82888" rIns="82888" bIns="82888" anchor="t" anchorCtr="0"/>
          <a:lstStyle>
            <a:lvl1pPr marL="0" marR="0" indent="0" algn="r" rtl="0">
              <a:defRPr sz="1000"/>
            </a:lvl1pPr>
            <a:lvl2pPr marL="457116" marR="0" indent="-8068" algn="l" rtl="0">
              <a:defRPr/>
            </a:lvl2pPr>
            <a:lvl3pPr marL="914233" marR="0" indent="-4622" algn="l" rtl="0">
              <a:defRPr/>
            </a:lvl3pPr>
            <a:lvl4pPr marL="1371349" marR="0" indent="-1179" algn="l" rtl="0">
              <a:defRPr/>
            </a:lvl4pPr>
            <a:lvl5pPr marL="1828466" marR="0" indent="-9247" algn="l" rtl="0">
              <a:defRPr/>
            </a:lvl5pPr>
            <a:lvl6pPr marL="2285583" marR="0" indent="-5803" algn="l" rtl="0">
              <a:defRPr/>
            </a:lvl6pPr>
            <a:lvl7pPr marL="2742699" marR="0" indent="-2357" algn="l" rtl="0">
              <a:defRPr/>
            </a:lvl7pPr>
            <a:lvl8pPr marL="3199815" marR="0" indent="-10426" algn="l" rtl="0">
              <a:defRPr/>
            </a:lvl8pPr>
            <a:lvl9pPr marL="3656932" marR="0" indent="-6982" algn="l" rtl="0">
              <a:defRPr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6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283F-86FE-4D41-B846-DEA206C4B26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10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283F-86FE-4D41-B846-DEA206C4B26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0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283F-86FE-4D41-B846-DEA206C4B26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67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283F-86FE-4D41-B846-DEA206C4B26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29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283F-86FE-4D41-B846-DEA206C4B26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81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2E5ADE-6A1A-422A-8729-ED27F7A2D1A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09526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2E5ADE-6A1A-422A-8729-ED27F7A2D1A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43069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283F-86FE-4D41-B846-DEA206C4B26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94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283F-86FE-4D41-B846-DEA206C4B26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23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283F-86FE-4D41-B846-DEA206C4B26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65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283F-86FE-4D41-B846-DEA206C4B26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90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283F-86FE-4D41-B846-DEA206C4B26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85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283F-86FE-4D41-B846-DEA206C4B26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61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5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1" y="0"/>
            <a:ext cx="9143999" cy="903112"/>
          </a:xfrm>
          <a:prstGeom prst="rect">
            <a:avLst/>
          </a:prstGeom>
        </p:spPr>
      </p:pic>
      <p:sp>
        <p:nvSpPr>
          <p:cNvPr id="7" name="Shape 7"/>
          <p:cNvSpPr txBox="1"/>
          <p:nvPr/>
        </p:nvSpPr>
        <p:spPr>
          <a:xfrm>
            <a:off x="2500472" y="6534977"/>
            <a:ext cx="4143056" cy="510973"/>
          </a:xfrm>
          <a:prstGeom prst="rect">
            <a:avLst/>
          </a:prstGeom>
          <a:noFill/>
          <a:ln>
            <a:noFill/>
          </a:ln>
        </p:spPr>
        <p:txBody>
          <a:bodyPr lIns="91418" tIns="45698" rIns="91418" bIns="45698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25000"/>
              <a:buFont typeface="Arial"/>
              <a:buNone/>
            </a:pPr>
            <a:r>
              <a:rPr lang="en-US" sz="900" b="0" i="0" u="none" strike="noStrike" cap="none" baseline="0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Advanced Cyclone Systems | www.acsystems.pt </a:t>
            </a:r>
          </a:p>
          <a:p>
            <a:endParaRPr lang="en-US" sz="900" b="0" i="0" u="none" strike="noStrike" cap="none" baseline="0">
              <a:solidFill>
                <a:srgbClr val="3760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1016000" y="79215"/>
            <a:ext cx="8127999" cy="744538"/>
          </a:xfrm>
          <a:prstGeom prst="rect">
            <a:avLst/>
          </a:prstGeom>
          <a:noFill/>
          <a:ln>
            <a:noFill/>
          </a:ln>
        </p:spPr>
        <p:txBody>
          <a:bodyPr lIns="82895" tIns="82895" rIns="82895" bIns="82895" anchor="ctr" anchorCtr="0"/>
          <a:lstStyle>
            <a:lvl1pPr marL="0" marR="0" indent="0" algn="ctr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 dirty="0"/>
          </a:p>
        </p:txBody>
      </p:sp>
      <p:sp>
        <p:nvSpPr>
          <p:cNvPr id="6" name="Shape 21"/>
          <p:cNvSpPr txBox="1">
            <a:spLocks noGrp="1"/>
          </p:cNvSpPr>
          <p:nvPr>
            <p:ph type="sldNum" idx="4"/>
          </p:nvPr>
        </p:nvSpPr>
        <p:spPr>
          <a:xfrm>
            <a:off x="6881308" y="6352874"/>
            <a:ext cx="2133071" cy="364206"/>
          </a:xfrm>
          <a:prstGeom prst="rect">
            <a:avLst/>
          </a:prstGeom>
          <a:noFill/>
          <a:ln>
            <a:noFill/>
          </a:ln>
        </p:spPr>
        <p:txBody>
          <a:bodyPr lIns="82888" tIns="82888" rIns="82888" bIns="82888" anchor="t" anchorCtr="0"/>
          <a:lstStyle>
            <a:lvl1pPr marL="0" marR="0" indent="0" algn="r" rtl="0">
              <a:defRPr sz="1000"/>
            </a:lvl1pPr>
            <a:lvl2pPr marL="457116" marR="0" indent="-8068" algn="l" rtl="0">
              <a:defRPr/>
            </a:lvl2pPr>
            <a:lvl3pPr marL="914233" marR="0" indent="-4622" algn="l" rtl="0">
              <a:defRPr/>
            </a:lvl3pPr>
            <a:lvl4pPr marL="1371349" marR="0" indent="-1179" algn="l" rtl="0">
              <a:defRPr/>
            </a:lvl4pPr>
            <a:lvl5pPr marL="1828466" marR="0" indent="-9247" algn="l" rtl="0">
              <a:defRPr/>
            </a:lvl5pPr>
            <a:lvl6pPr marL="2285583" marR="0" indent="-5803" algn="l" rtl="0">
              <a:defRPr/>
            </a:lvl6pPr>
            <a:lvl7pPr marL="2742699" marR="0" indent="-2357" algn="l" rtl="0">
              <a:defRPr/>
            </a:lvl7pPr>
            <a:lvl8pPr marL="3199815" marR="0" indent="-10426" algn="l" rtl="0">
              <a:defRPr/>
            </a:lvl8pPr>
            <a:lvl9pPr marL="3656932" marR="0" indent="-6982" algn="l" rtl="0">
              <a:defRPr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5569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75" r:id="rId3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40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4283F-86FE-4D41-B846-DEA206C4B26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3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9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8.emf"/><Relationship Id="rId4" Type="http://schemas.openxmlformats.org/officeDocument/2006/relationships/image" Target="../media/image15.emf"/><Relationship Id="rId9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Cyclone science and improving product recovery in spray drying (SD) processes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Romualdo Salcedo</a:t>
            </a:r>
          </a:p>
          <a:p>
            <a:r>
              <a:rPr lang="en-US" sz="2400" dirty="0"/>
              <a:t>CTO, Advanced Cyclone Systems</a:t>
            </a:r>
          </a:p>
          <a:p>
            <a:r>
              <a:rPr lang="en-US" sz="2400" dirty="0"/>
              <a:t>Professor, ChemEngDep, University of Porto</a:t>
            </a:r>
          </a:p>
          <a:p>
            <a:endParaRPr lang="en-US" sz="2400" dirty="0"/>
          </a:p>
          <a:p>
            <a:r>
              <a:rPr lang="en-US" sz="2400" dirty="0"/>
              <a:t>April 13th, 2016</a:t>
            </a:r>
          </a:p>
          <a:p>
            <a:r>
              <a:rPr lang="en-US" sz="2400" dirty="0"/>
              <a:t>University of Leeds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5ADE-6A1A-422A-8729-ED27F7A2D1AD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37245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417" y="53815"/>
            <a:ext cx="7353300" cy="744538"/>
          </a:xfrm>
        </p:spPr>
        <p:txBody>
          <a:bodyPr/>
          <a:lstStyle/>
          <a:p>
            <a:r>
              <a:rPr lang="en-US" sz="2800" dirty="0">
                <a:solidFill>
                  <a:srgbClr val="FFFFFF"/>
                </a:solidFill>
              </a:rPr>
              <a:t>1. Find an appropriate collection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9367"/>
            <a:ext cx="8229600" cy="3426883"/>
          </a:xfrm>
          <a:noFill/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1800" dirty="0"/>
              <a:t>The </a:t>
            </a:r>
            <a:r>
              <a:rPr lang="en-US" sz="1800" dirty="0" err="1"/>
              <a:t>Mothes</a:t>
            </a:r>
            <a:r>
              <a:rPr lang="en-US" sz="1800" dirty="0"/>
              <a:t> and Loffler model (1988) seems to best describe the collection of particles by cyclones, </a:t>
            </a:r>
            <a:r>
              <a:rPr lang="en-US" sz="1800" dirty="0">
                <a:solidFill>
                  <a:srgbClr val="FF0000"/>
                </a:solidFill>
              </a:rPr>
              <a:t>neglecting particle-particle interaction </a:t>
            </a:r>
            <a:r>
              <a:rPr lang="en-US" sz="1800" dirty="0">
                <a:solidFill>
                  <a:schemeClr val="tx1"/>
                </a:solidFill>
              </a:rPr>
              <a:t>(</a:t>
            </a:r>
            <a:r>
              <a:rPr lang="en-US" sz="1200" dirty="0">
                <a:solidFill>
                  <a:schemeClr val="tx1"/>
                </a:solidFill>
              </a:rPr>
              <a:t>Clift et al., 1991</a:t>
            </a:r>
            <a:r>
              <a:rPr lang="en-US" sz="1800" dirty="0">
                <a:solidFill>
                  <a:schemeClr val="tx1"/>
                </a:solidFill>
              </a:rPr>
              <a:t>)</a:t>
            </a:r>
          </a:p>
          <a:p>
            <a:pPr marL="457200" indent="-457200">
              <a:buFont typeface="Arial"/>
              <a:buChar char="•"/>
            </a:pPr>
            <a:endParaRPr lang="en-US" sz="1800" dirty="0">
              <a:solidFill>
                <a:srgbClr val="FF0000"/>
              </a:solidFill>
            </a:endParaRPr>
          </a:p>
          <a:p>
            <a:endParaRPr lang="en-US" sz="1800" dirty="0">
              <a:solidFill>
                <a:srgbClr val="FF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Problem</a:t>
            </a:r>
            <a:r>
              <a:rPr lang="en-US" sz="1800" dirty="0"/>
              <a:t>: this model depends on the </a:t>
            </a:r>
            <a:r>
              <a:rPr lang="en-US" sz="1800" b="1" i="1" dirty="0"/>
              <a:t>particle turbulent diffusivity</a:t>
            </a:r>
            <a:r>
              <a:rPr lang="en-US" sz="1800" dirty="0"/>
              <a:t>, that depends on cyclone operating conditions, particle size distribution and cyclone geometry (</a:t>
            </a:r>
            <a:r>
              <a:rPr lang="en-US" sz="1200" dirty="0" err="1"/>
              <a:t>Salcedo</a:t>
            </a:r>
            <a:r>
              <a:rPr lang="en-US" sz="1200" dirty="0"/>
              <a:t> and Coelho, 1999</a:t>
            </a:r>
            <a:r>
              <a:rPr lang="en-US" sz="1800" dirty="0"/>
              <a:t>)</a:t>
            </a:r>
          </a:p>
          <a:p>
            <a:endParaRPr lang="en-US" sz="1800" dirty="0"/>
          </a:p>
          <a:p>
            <a:endParaRPr lang="en-US" sz="1800" dirty="0"/>
          </a:p>
          <a:p>
            <a:pPr marL="457200" indent="-457200">
              <a:buFont typeface="Arial"/>
              <a:buChar char="•"/>
            </a:pPr>
            <a:r>
              <a:rPr lang="en-US" sz="1800" dirty="0"/>
              <a:t>With the above approach, the line of </a:t>
            </a:r>
            <a:r>
              <a:rPr lang="en-US" sz="1800" dirty="0">
                <a:solidFill>
                  <a:srgbClr val="FF0000"/>
                </a:solidFill>
              </a:rPr>
              <a:t>Hurricane (HR)</a:t>
            </a:r>
            <a:r>
              <a:rPr lang="en-US" sz="1800" dirty="0"/>
              <a:t> cyclones has been developed and patented </a:t>
            </a:r>
            <a:r>
              <a:rPr lang="en-US" sz="1800" dirty="0">
                <a:solidFill>
                  <a:srgbClr val="FF0000"/>
                </a:solidFill>
              </a:rPr>
              <a:t>(</a:t>
            </a:r>
            <a:r>
              <a:rPr lang="en-GB" sz="1800">
                <a:solidFill>
                  <a:srgbClr val="FF0000"/>
                </a:solidFill>
              </a:rPr>
              <a:t>EP0972572A2)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5ADE-6A1A-422A-8729-ED27F7A2D1AD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26454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350" y="1685995"/>
            <a:ext cx="3631712" cy="4572230"/>
          </a:xfrm>
          <a:prstGeom prst="rect">
            <a:avLst/>
          </a:prstGeom>
          <a:ln w="3175" cap="sq" cmpd="sng">
            <a:noFill/>
            <a:prstDash val="solid"/>
            <a:miter lim="800000"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3766" y="1655055"/>
            <a:ext cx="4475234" cy="2628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alibri" pitchFamily="-1" charset="0"/>
                <a:ea typeface="Calibri" pitchFamily="-1" charset="0"/>
                <a:cs typeface="Calibri" pitchFamily="-1" charset="0"/>
              </a:rPr>
              <a:t>Technology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" pitchFamily="-1" charset="0"/>
                <a:ea typeface="Calibri" pitchFamily="-1" charset="0"/>
                <a:cs typeface="Calibri" pitchFamily="-1" charset="0"/>
              </a:rPr>
              <a:t>: </a:t>
            </a:r>
            <a:r>
              <a:rPr lang="en-US" sz="1400" dirty="0">
                <a:latin typeface="Calibri" pitchFamily="-1" charset="0"/>
                <a:ea typeface="Calibri" pitchFamily="-1" charset="0"/>
                <a:cs typeface="Calibri" pitchFamily="-1" charset="0"/>
              </a:rPr>
              <a:t>Hurricane</a:t>
            </a: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alibri" pitchFamily="-1" charset="0"/>
                <a:ea typeface="Calibri" pitchFamily="-1" charset="0"/>
                <a:cs typeface="Calibri" pitchFamily="-1" charset="0"/>
              </a:rPr>
              <a:t>Application</a:t>
            </a:r>
            <a:r>
              <a:rPr lang="en-US" sz="1400" dirty="0">
                <a:solidFill>
                  <a:schemeClr val="tx2"/>
                </a:solidFill>
                <a:latin typeface="Calibri" pitchFamily="-1" charset="0"/>
                <a:ea typeface="Calibri" pitchFamily="-1" charset="0"/>
                <a:cs typeface="Calibri" pitchFamily="-1" charset="0"/>
              </a:rPr>
              <a:t>:</a:t>
            </a:r>
            <a:r>
              <a:rPr lang="en-US" sz="1400" dirty="0">
                <a:latin typeface="Calibri" pitchFamily="-1" charset="0"/>
                <a:ea typeface="Calibri" pitchFamily="-1" charset="0"/>
                <a:cs typeface="Calibri" pitchFamily="-1" charset="0"/>
              </a:rPr>
              <a:t> Caseinate/Hydrolisate recovery</a:t>
            </a: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1F497D"/>
                </a:solidFill>
                <a:latin typeface="Calibri" pitchFamily="-1" charset="0"/>
                <a:ea typeface="Calibri" pitchFamily="-1" charset="0"/>
                <a:cs typeface="Calibri" pitchFamily="-1" charset="0"/>
              </a:rPr>
              <a:t>Dimension</a:t>
            </a:r>
            <a:r>
              <a:rPr lang="en-US" sz="1400" dirty="0">
                <a:solidFill>
                  <a:srgbClr val="1F497D"/>
                </a:solidFill>
                <a:latin typeface="Calibri" pitchFamily="-1" charset="0"/>
                <a:ea typeface="Calibri" pitchFamily="-1" charset="0"/>
                <a:cs typeface="Calibri" pitchFamily="-1" charset="0"/>
              </a:rPr>
              <a:t>: </a:t>
            </a:r>
            <a:r>
              <a:rPr lang="en-US" sz="1400" dirty="0">
                <a:latin typeface="Calibri" pitchFamily="-1" charset="0"/>
                <a:ea typeface="Calibri" pitchFamily="-1" charset="0"/>
                <a:cs typeface="Calibri" pitchFamily="-1" charset="0"/>
              </a:rPr>
              <a:t>92,140 am</a:t>
            </a:r>
            <a:r>
              <a:rPr lang="en-US" sz="1400" baseline="30000" dirty="0">
                <a:latin typeface="Calibri" pitchFamily="-1" charset="0"/>
                <a:ea typeface="Calibri" pitchFamily="-1" charset="0"/>
                <a:cs typeface="Calibri" pitchFamily="-1" charset="0"/>
              </a:rPr>
              <a:t>3</a:t>
            </a:r>
            <a:r>
              <a:rPr lang="en-US" sz="1400" dirty="0">
                <a:latin typeface="Calibri" pitchFamily="-1" charset="0"/>
                <a:ea typeface="Calibri" pitchFamily="-1" charset="0"/>
                <a:cs typeface="Calibri" pitchFamily="-1" charset="0"/>
              </a:rPr>
              <a:t>/h</a:t>
            </a: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1F497D"/>
                </a:solidFill>
                <a:latin typeface="Calibri" pitchFamily="-1" charset="0"/>
                <a:ea typeface="Calibri" pitchFamily="-1" charset="0"/>
                <a:cs typeface="Calibri" pitchFamily="-1" charset="0"/>
              </a:rPr>
              <a:t>Client</a:t>
            </a:r>
            <a:r>
              <a:rPr lang="en-US" sz="1400" dirty="0">
                <a:solidFill>
                  <a:srgbClr val="1F497D"/>
                </a:solidFill>
                <a:latin typeface="Calibri" pitchFamily="-1" charset="0"/>
                <a:ea typeface="Calibri" pitchFamily="-1" charset="0"/>
                <a:cs typeface="Calibri" pitchFamily="-1" charset="0"/>
              </a:rPr>
              <a:t>: </a:t>
            </a:r>
            <a:r>
              <a:rPr lang="en-US" sz="1400" dirty="0" err="1">
                <a:latin typeface="Calibri" pitchFamily="-1" charset="0"/>
                <a:ea typeface="Calibri" pitchFamily="-1" charset="0"/>
                <a:cs typeface="Calibri" pitchFamily="-1" charset="0"/>
              </a:rPr>
              <a:t>Arla</a:t>
            </a:r>
            <a:r>
              <a:rPr lang="en-US" sz="1400" dirty="0">
                <a:latin typeface="Calibri" pitchFamily="-1" charset="0"/>
                <a:ea typeface="Calibri" pitchFamily="-1" charset="0"/>
                <a:cs typeface="Calibri" pitchFamily="-1" charset="0"/>
              </a:rPr>
              <a:t> Foods </a:t>
            </a: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1F497D"/>
                </a:solidFill>
                <a:latin typeface="Calibri" pitchFamily="-1" charset="0"/>
                <a:ea typeface="Calibri" pitchFamily="-1" charset="0"/>
                <a:cs typeface="Calibri" pitchFamily="-1" charset="0"/>
              </a:rPr>
              <a:t>Location</a:t>
            </a:r>
            <a:r>
              <a:rPr lang="en-US" sz="1400" dirty="0">
                <a:solidFill>
                  <a:srgbClr val="1F497D"/>
                </a:solidFill>
                <a:latin typeface="Calibri" pitchFamily="-1" charset="0"/>
                <a:ea typeface="Calibri" pitchFamily="-1" charset="0"/>
                <a:cs typeface="Calibri" pitchFamily="-1" charset="0"/>
              </a:rPr>
              <a:t>: </a:t>
            </a:r>
            <a:r>
              <a:rPr lang="en-US" sz="1400" dirty="0">
                <a:latin typeface="Calibri" pitchFamily="-1" charset="0"/>
                <a:ea typeface="Calibri" pitchFamily="-1" charset="0"/>
                <a:cs typeface="Calibri" pitchFamily="-1" charset="0"/>
              </a:rPr>
              <a:t>Denmark</a:t>
            </a: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1F497D"/>
                </a:solidFill>
                <a:latin typeface="Calibri" pitchFamily="-1" charset="0"/>
                <a:ea typeface="Calibri" pitchFamily="-1" charset="0"/>
                <a:cs typeface="Calibri" pitchFamily="-1" charset="0"/>
              </a:rPr>
              <a:t>Load into Cyclone</a:t>
            </a:r>
            <a:r>
              <a:rPr lang="en-US" sz="1400" dirty="0">
                <a:solidFill>
                  <a:srgbClr val="1F497D"/>
                </a:solidFill>
                <a:latin typeface="Calibri" pitchFamily="-1" charset="0"/>
                <a:ea typeface="Calibri" pitchFamily="-1" charset="0"/>
                <a:cs typeface="Calibri" pitchFamily="-1" charset="0"/>
              </a:rPr>
              <a:t>: </a:t>
            </a:r>
            <a:r>
              <a:rPr lang="en-US" sz="1400" dirty="0">
                <a:latin typeface="Calibri" pitchFamily="-1" charset="0"/>
                <a:ea typeface="Calibri" pitchFamily="-1" charset="0"/>
                <a:cs typeface="Calibri" pitchFamily="-1" charset="0"/>
              </a:rPr>
              <a:t>17 g/Nm</a:t>
            </a:r>
            <a:r>
              <a:rPr lang="en-US" sz="1400" baseline="30000" dirty="0">
                <a:latin typeface="Calibri" pitchFamily="-1" charset="0"/>
                <a:ea typeface="Calibri" pitchFamily="-1" charset="0"/>
                <a:cs typeface="Calibri" pitchFamily="-1" charset="0"/>
              </a:rPr>
              <a:t>3</a:t>
            </a: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1F497D"/>
                </a:solidFill>
                <a:latin typeface="Calibri" pitchFamily="-1" charset="0"/>
                <a:ea typeface="Calibri" pitchFamily="-1" charset="0"/>
                <a:cs typeface="Calibri" pitchFamily="-1" charset="0"/>
              </a:rPr>
              <a:t>Hurricane Efficiency</a:t>
            </a:r>
            <a:r>
              <a:rPr lang="en-US" sz="1400" dirty="0">
                <a:solidFill>
                  <a:srgbClr val="1F497D"/>
                </a:solidFill>
                <a:latin typeface="Calibri" pitchFamily="-1" charset="0"/>
                <a:ea typeface="Calibri" pitchFamily="-1" charset="0"/>
                <a:cs typeface="Calibri" pitchFamily="-1" charset="0"/>
              </a:rPr>
              <a:t>: </a:t>
            </a:r>
            <a:r>
              <a:rPr lang="en-US" sz="1400" dirty="0">
                <a:latin typeface="Calibri" pitchFamily="-1" charset="0"/>
                <a:ea typeface="Calibri" pitchFamily="-1" charset="0"/>
                <a:cs typeface="Calibri" pitchFamily="-1" charset="0"/>
              </a:rPr>
              <a:t>98.9-99.3 %</a:t>
            </a: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1F497D"/>
                </a:solidFill>
                <a:latin typeface="Calibri" pitchFamily="-1" charset="0"/>
                <a:ea typeface="Calibri" pitchFamily="-1" charset="0"/>
                <a:cs typeface="Calibri" pitchFamily="-1" charset="0"/>
              </a:rPr>
              <a:t>Alternative technology</a:t>
            </a:r>
            <a:r>
              <a:rPr lang="en-US" sz="1400" dirty="0">
                <a:latin typeface="Calibri" pitchFamily="-1" charset="0"/>
                <a:ea typeface="Calibri" pitchFamily="-1" charset="0"/>
                <a:cs typeface="Calibri" pitchFamily="-1" charset="0"/>
              </a:rPr>
              <a:t>: Competitor HE cyclone</a:t>
            </a: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1F497D"/>
                </a:solidFill>
                <a:latin typeface="Calibri" pitchFamily="-1" charset="0"/>
                <a:ea typeface="Calibri" pitchFamily="-1" charset="0"/>
                <a:cs typeface="Calibri" pitchFamily="-1" charset="0"/>
              </a:rPr>
              <a:t>Alternative Cyclone Efficiency</a:t>
            </a:r>
            <a:r>
              <a:rPr lang="en-US" sz="1400" dirty="0">
                <a:solidFill>
                  <a:srgbClr val="1F497D"/>
                </a:solidFill>
                <a:latin typeface="Calibri" pitchFamily="-1" charset="0"/>
                <a:ea typeface="Calibri" pitchFamily="-1" charset="0"/>
                <a:cs typeface="Calibri" pitchFamily="-1" charset="0"/>
              </a:rPr>
              <a:t>: </a:t>
            </a:r>
            <a:r>
              <a:rPr lang="en-US" sz="1400" dirty="0">
                <a:latin typeface="Calibri" pitchFamily="-1" charset="0"/>
                <a:ea typeface="Calibri" pitchFamily="-1" charset="0"/>
                <a:cs typeface="Calibri" pitchFamily="-1" charset="0"/>
              </a:rPr>
              <a:t>96 %</a:t>
            </a: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1F497D"/>
                </a:solidFill>
                <a:latin typeface="Calibri" pitchFamily="-1" charset="0"/>
                <a:ea typeface="Calibri" pitchFamily="-1" charset="0"/>
                <a:cs typeface="Calibri" pitchFamily="-1" charset="0"/>
              </a:rPr>
              <a:t>Increased Recovered Powder</a:t>
            </a:r>
            <a:r>
              <a:rPr lang="en-US" sz="1400" dirty="0">
                <a:solidFill>
                  <a:srgbClr val="1F497D"/>
                </a:solidFill>
                <a:latin typeface="Calibri" pitchFamily="-1" charset="0"/>
                <a:ea typeface="Calibri" pitchFamily="-1" charset="0"/>
                <a:cs typeface="Calibri" pitchFamily="-1" charset="0"/>
              </a:rPr>
              <a:t>: </a:t>
            </a:r>
            <a:r>
              <a:rPr lang="en-US" sz="1400" dirty="0">
                <a:latin typeface="Calibri" pitchFamily="-1" charset="0"/>
                <a:ea typeface="Calibri" pitchFamily="-1" charset="0"/>
                <a:cs typeface="Calibri" pitchFamily="-1" charset="0"/>
              </a:rPr>
              <a:t>320 ton/year</a:t>
            </a: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FF0000"/>
                </a:solidFill>
                <a:latin typeface="Calibri" pitchFamily="-1" charset="0"/>
                <a:ea typeface="Calibri" pitchFamily="-1" charset="0"/>
                <a:cs typeface="Calibri" pitchFamily="-1" charset="0"/>
              </a:rPr>
              <a:t>Reduction in losses</a:t>
            </a:r>
            <a:r>
              <a:rPr lang="en-US" sz="1400" dirty="0">
                <a:solidFill>
                  <a:srgbClr val="FF0000"/>
                </a:solidFill>
                <a:latin typeface="Calibri" pitchFamily="-1" charset="0"/>
                <a:ea typeface="Calibri" pitchFamily="-1" charset="0"/>
                <a:cs typeface="Calibri" pitchFamily="-1" charset="0"/>
              </a:rPr>
              <a:t>: 77%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18" y="4683715"/>
            <a:ext cx="3401082" cy="1744000"/>
          </a:xfrm>
          <a:prstGeom prst="rect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802639" y="191679"/>
            <a:ext cx="5792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HR performance in SD applications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389774"/>
            <a:ext cx="9144000" cy="0"/>
          </a:xfrm>
          <a:prstGeom prst="line">
            <a:avLst/>
          </a:prstGeom>
          <a:ln w="3175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5ADE-6A1A-422A-8729-ED27F7A2D1AD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29887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2300" y="1651001"/>
            <a:ext cx="5568950" cy="4826000"/>
          </a:xfrm>
        </p:spPr>
        <p:txBody>
          <a:bodyPr/>
          <a:lstStyle/>
          <a:p>
            <a:r>
              <a:rPr lang="en-US" sz="1600" b="1" dirty="0"/>
              <a:t>Project 1:</a:t>
            </a:r>
          </a:p>
          <a:p>
            <a:r>
              <a:rPr lang="en-US" sz="1600" dirty="0"/>
              <a:t>1,500 kg/h (N</a:t>
            </a:r>
            <a:r>
              <a:rPr lang="en-US" sz="1600" baseline="-25000" dirty="0"/>
              <a:t>2</a:t>
            </a:r>
            <a:r>
              <a:rPr lang="en-US" sz="1600" dirty="0"/>
              <a:t>) @ 85ºC</a:t>
            </a:r>
          </a:p>
          <a:p>
            <a:r>
              <a:rPr lang="en-US" sz="1600" dirty="0"/>
              <a:t>Measured on HR: 96%</a:t>
            </a:r>
          </a:p>
          <a:p>
            <a:r>
              <a:rPr lang="en-US" sz="1600" dirty="0"/>
              <a:t>Competing cyclone: 83%. </a:t>
            </a:r>
            <a:r>
              <a:rPr lang="en-US" sz="1600" dirty="0">
                <a:solidFill>
                  <a:srgbClr val="FF0000"/>
                </a:solidFill>
              </a:rPr>
              <a:t>Reduction in losses: 76%</a:t>
            </a:r>
          </a:p>
          <a:p>
            <a:endParaRPr lang="en-US" sz="1600" dirty="0"/>
          </a:p>
          <a:p>
            <a:r>
              <a:rPr lang="en-US" sz="1600" b="1" dirty="0"/>
              <a:t>Project 2:</a:t>
            </a:r>
          </a:p>
          <a:p>
            <a:r>
              <a:rPr lang="en-US" sz="1600" dirty="0"/>
              <a:t>80 kg/h (N</a:t>
            </a:r>
            <a:r>
              <a:rPr lang="en-US" sz="1600" baseline="-25000" dirty="0"/>
              <a:t>2</a:t>
            </a:r>
            <a:r>
              <a:rPr lang="en-US" sz="1600" dirty="0"/>
              <a:t>) @ 65ºC</a:t>
            </a:r>
          </a:p>
          <a:p>
            <a:r>
              <a:rPr lang="en-US" sz="1600" dirty="0"/>
              <a:t>Measured on HR: 85-95%</a:t>
            </a:r>
          </a:p>
          <a:p>
            <a:r>
              <a:rPr lang="en-US" sz="1600" dirty="0"/>
              <a:t>Competing cyclone: 80-90%. </a:t>
            </a:r>
            <a:r>
              <a:rPr lang="en-US" sz="1600" dirty="0">
                <a:solidFill>
                  <a:srgbClr val="FF0000"/>
                </a:solidFill>
              </a:rPr>
              <a:t>Reduction in losses: 25-50%</a:t>
            </a:r>
          </a:p>
          <a:p>
            <a:endParaRPr lang="en-US" sz="1600" dirty="0"/>
          </a:p>
          <a:p>
            <a:r>
              <a:rPr lang="en-US" sz="1600" b="1" dirty="0"/>
              <a:t>Project 3:</a:t>
            </a:r>
          </a:p>
          <a:p>
            <a:r>
              <a:rPr lang="en-US" sz="1600" dirty="0"/>
              <a:t>112 kg/h (N</a:t>
            </a:r>
            <a:r>
              <a:rPr lang="en-US" sz="1600" baseline="-25000" dirty="0"/>
              <a:t>2</a:t>
            </a:r>
            <a:r>
              <a:rPr lang="en-US" sz="1600" dirty="0"/>
              <a:t>) @ 65ºC</a:t>
            </a:r>
          </a:p>
          <a:p>
            <a:r>
              <a:rPr lang="en-US" sz="1600" dirty="0"/>
              <a:t>Measured on HR: 84%</a:t>
            </a:r>
          </a:p>
          <a:p>
            <a:r>
              <a:rPr lang="en-US" sz="1600" dirty="0"/>
              <a:t>Competing cyclone: 60%. </a:t>
            </a:r>
            <a:r>
              <a:rPr lang="en-US" sz="1600" dirty="0">
                <a:solidFill>
                  <a:srgbClr val="FF0000"/>
                </a:solidFill>
              </a:rPr>
              <a:t>Reduction in losses: 60%</a:t>
            </a:r>
          </a:p>
          <a:p>
            <a:endParaRPr lang="en-US" sz="1600" dirty="0"/>
          </a:p>
          <a:p>
            <a:r>
              <a:rPr lang="en-US" sz="1600" b="1" dirty="0"/>
              <a:t>Project 4:</a:t>
            </a:r>
          </a:p>
          <a:p>
            <a:r>
              <a:rPr lang="en-US" sz="1600" dirty="0"/>
              <a:t>1250 kg/h (N</a:t>
            </a:r>
            <a:r>
              <a:rPr lang="en-US" sz="1600" baseline="-25000" dirty="0"/>
              <a:t>2</a:t>
            </a:r>
            <a:r>
              <a:rPr lang="en-US" sz="1600" dirty="0"/>
              <a:t>) @ 85ºC</a:t>
            </a:r>
          </a:p>
          <a:p>
            <a:r>
              <a:rPr lang="en-US" sz="1600" dirty="0"/>
              <a:t>Measured on HR: 99.7%</a:t>
            </a:r>
          </a:p>
          <a:p>
            <a:r>
              <a:rPr lang="en-US" sz="1600" dirty="0"/>
              <a:t>Competing cyclone: 97%. </a:t>
            </a:r>
            <a:r>
              <a:rPr lang="en-US" sz="1600" dirty="0">
                <a:solidFill>
                  <a:srgbClr val="FF0000"/>
                </a:solidFill>
              </a:rPr>
              <a:t>Reduction in losses: 90%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1458155" y="0"/>
            <a:ext cx="698968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Some </a:t>
            </a:r>
            <a:r>
              <a:rPr lang="en-US" sz="2800" dirty="0" err="1">
                <a:solidFill>
                  <a:srgbClr val="FFFFFF"/>
                </a:solidFill>
              </a:rPr>
              <a:t>Pharma</a:t>
            </a:r>
            <a:r>
              <a:rPr lang="en-US" sz="2800" dirty="0">
                <a:solidFill>
                  <a:srgbClr val="FFFFFF"/>
                </a:solidFill>
              </a:rPr>
              <a:t> results on HR performance</a:t>
            </a:r>
          </a:p>
          <a:p>
            <a:pPr algn="ctr"/>
            <a:r>
              <a:rPr lang="en-US" sz="2800" dirty="0">
                <a:solidFill>
                  <a:srgbClr val="FFFFFF"/>
                </a:solidFill>
              </a:rPr>
              <a:t>from leader API manufacturer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389774"/>
            <a:ext cx="9144000" cy="0"/>
          </a:xfrm>
          <a:prstGeom prst="line">
            <a:avLst/>
          </a:prstGeom>
          <a:ln w="3175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5ADE-6A1A-422A-8729-ED27F7A2D1AD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4974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745" y="26300"/>
            <a:ext cx="7884583" cy="744538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2. Superimpose particle-particle interaction</a:t>
            </a: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1592263" y="2867025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?</a:t>
            </a:r>
            <a:endParaRPr lang="en-US"/>
          </a:p>
        </p:txBody>
      </p:sp>
      <p:sp>
        <p:nvSpPr>
          <p:cNvPr id="9" name="Line 28"/>
          <p:cNvSpPr>
            <a:spLocks noChangeShapeType="1"/>
          </p:cNvSpPr>
          <p:nvPr/>
        </p:nvSpPr>
        <p:spPr bwMode="auto">
          <a:xfrm flipV="1">
            <a:off x="1778000" y="3324225"/>
            <a:ext cx="0" cy="2390775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39745" y="1777995"/>
            <a:ext cx="4858533" cy="4652966"/>
            <a:chOff x="578417" y="1777995"/>
            <a:chExt cx="4858533" cy="4652966"/>
          </a:xfrm>
        </p:grpSpPr>
        <p:pic>
          <p:nvPicPr>
            <p:cNvPr id="6" name="Picture 2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417" y="1777995"/>
              <a:ext cx="4858533" cy="4286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0" name="Text Box 29"/>
            <p:cNvSpPr txBox="1">
              <a:spLocks noChangeArrowheads="1"/>
            </p:cNvSpPr>
            <p:nvPr/>
          </p:nvSpPr>
          <p:spPr bwMode="auto">
            <a:xfrm>
              <a:off x="1716087" y="6064249"/>
              <a:ext cx="2801938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 err="1"/>
                <a:t>Mothes</a:t>
              </a:r>
              <a:r>
                <a:rPr lang="en-US" dirty="0"/>
                <a:t> and Loffler (1988)</a:t>
              </a:r>
            </a:p>
          </p:txBody>
        </p:sp>
        <p:sp>
          <p:nvSpPr>
            <p:cNvPr id="11" name="Line 30"/>
            <p:cNvSpPr>
              <a:spLocks noChangeShapeType="1"/>
            </p:cNvSpPr>
            <p:nvPr/>
          </p:nvSpPr>
          <p:spPr bwMode="auto">
            <a:xfrm>
              <a:off x="1487487" y="6249986"/>
              <a:ext cx="228600" cy="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147728" y="2328863"/>
            <a:ext cx="3657600" cy="3467100"/>
            <a:chOff x="5486400" y="2328863"/>
            <a:chExt cx="3657600" cy="3467100"/>
          </a:xfrm>
        </p:grpSpPr>
        <p:sp>
          <p:nvSpPr>
            <p:cNvPr id="7" name="Text Box 26"/>
            <p:cNvSpPr txBox="1">
              <a:spLocks noChangeArrowheads="1"/>
            </p:cNvSpPr>
            <p:nvPr/>
          </p:nvSpPr>
          <p:spPr bwMode="auto">
            <a:xfrm>
              <a:off x="6477000" y="2328863"/>
              <a:ext cx="2057400" cy="36671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dirty="0"/>
                <a:t>From D =</a:t>
              </a:r>
              <a:r>
                <a:rPr lang="en-US" dirty="0">
                  <a:latin typeface="ヒラギノ角ゴ Pro W3" charset="0"/>
                </a:rPr>
                <a:t>20 mm</a:t>
              </a:r>
              <a:endParaRPr lang="en-US" dirty="0"/>
            </a:p>
          </p:txBody>
        </p:sp>
        <p:pic>
          <p:nvPicPr>
            <p:cNvPr id="12" name="Picture 31" descr="DSCN719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2695575"/>
              <a:ext cx="3657600" cy="310038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Line 32"/>
          <p:cNvSpPr>
            <a:spLocks noChangeShapeType="1"/>
          </p:cNvSpPr>
          <p:nvPr/>
        </p:nvSpPr>
        <p:spPr bwMode="auto">
          <a:xfrm flipH="1">
            <a:off x="6900861" y="2695575"/>
            <a:ext cx="425033" cy="16097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785493" y="921928"/>
            <a:ext cx="35730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2000" dirty="0">
                <a:solidFill>
                  <a:schemeClr val="bg2"/>
                </a:solidFill>
              </a:rPr>
              <a:t>Grade-</a:t>
            </a:r>
            <a:r>
              <a:rPr lang="pt-PT" sz="2000" dirty="0" err="1">
                <a:solidFill>
                  <a:schemeClr val="bg2"/>
                </a:solidFill>
              </a:rPr>
              <a:t>Efficiency</a:t>
            </a:r>
            <a:r>
              <a:rPr lang="pt-PT" sz="2000" dirty="0">
                <a:solidFill>
                  <a:schemeClr val="bg2"/>
                </a:solidFill>
              </a:rPr>
              <a:t> </a:t>
            </a:r>
            <a:r>
              <a:rPr lang="pt-PT" sz="2000" dirty="0" err="1">
                <a:solidFill>
                  <a:schemeClr val="bg2"/>
                </a:solidFill>
              </a:rPr>
              <a:t>at</a:t>
            </a:r>
            <a:r>
              <a:rPr lang="pt-PT" sz="2000" dirty="0">
                <a:solidFill>
                  <a:schemeClr val="bg2"/>
                </a:solidFill>
              </a:rPr>
              <a:t> </a:t>
            </a:r>
            <a:r>
              <a:rPr lang="pt-PT" sz="2000" dirty="0" err="1">
                <a:solidFill>
                  <a:schemeClr val="bg2"/>
                </a:solidFill>
              </a:rPr>
              <a:t>Lab</a:t>
            </a:r>
            <a:r>
              <a:rPr lang="pt-PT" sz="2000" dirty="0">
                <a:solidFill>
                  <a:schemeClr val="bg2"/>
                </a:solidFill>
              </a:rPr>
              <a:t> </a:t>
            </a:r>
            <a:r>
              <a:rPr lang="pt-PT" sz="2000" dirty="0" err="1">
                <a:solidFill>
                  <a:schemeClr val="bg2"/>
                </a:solidFill>
              </a:rPr>
              <a:t>Scale</a:t>
            </a:r>
            <a:endParaRPr lang="pt-PT" sz="2000" dirty="0">
              <a:solidFill>
                <a:schemeClr val="bg2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1389774"/>
            <a:ext cx="9144000" cy="0"/>
          </a:xfrm>
          <a:prstGeom prst="line">
            <a:avLst/>
          </a:prstGeom>
          <a:ln w="3175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2743200" y="1831777"/>
            <a:ext cx="3657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bg2"/>
                </a:solidFill>
              </a:rPr>
              <a:t>Abnormal capture of fine particles</a:t>
            </a:r>
            <a:r>
              <a:rPr lang="en-US" altLang="ja-JP" sz="1400" i="1" dirty="0">
                <a:solidFill>
                  <a:schemeClr val="bg2"/>
                </a:solidFill>
                <a:cs typeface="ＭＳ Ｐゴシック" charset="0"/>
              </a:rPr>
              <a:t> - Why?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5ADE-6A1A-422A-8729-ED27F7A2D1AD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3421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07" y="3271088"/>
            <a:ext cx="3454360" cy="260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806450" y="6007604"/>
            <a:ext cx="12281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ML (1988)</a:t>
            </a:r>
          </a:p>
        </p:txBody>
      </p:sp>
      <p:sp>
        <p:nvSpPr>
          <p:cNvPr id="7" name="Line 15"/>
          <p:cNvSpPr>
            <a:spLocks noChangeShapeType="1"/>
          </p:cNvSpPr>
          <p:nvPr/>
        </p:nvSpPr>
        <p:spPr bwMode="auto">
          <a:xfrm>
            <a:off x="577850" y="6193341"/>
            <a:ext cx="228600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17" descr="DSCN71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0"/>
            <a:ext cx="3788989" cy="48635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6019800" y="1752600"/>
            <a:ext cx="2286000" cy="3667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...to D =</a:t>
            </a:r>
            <a:r>
              <a:rPr lang="en-US">
                <a:latin typeface="ヒラギノ角ゴ Pro W3" charset="0"/>
              </a:rPr>
              <a:t>1200 mm</a:t>
            </a:r>
            <a:endParaRPr lang="en-US"/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auto">
          <a:xfrm flipH="1">
            <a:off x="7256463" y="2119313"/>
            <a:ext cx="668337" cy="11572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785493" y="921928"/>
            <a:ext cx="41857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chemeClr val="bg2"/>
                </a:solidFill>
              </a:rPr>
              <a:t>Grade-Efficiency at Industrial Scale</a:t>
            </a:r>
            <a:endParaRPr lang="pt-PT" sz="2000" dirty="0">
              <a:solidFill>
                <a:schemeClr val="bg2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389774"/>
            <a:ext cx="9144000" cy="0"/>
          </a:xfrm>
          <a:prstGeom prst="line">
            <a:avLst/>
          </a:prstGeom>
          <a:ln w="3175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5ADE-6A1A-422A-8729-ED27F7A2D1AD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20981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835150" y="1873250"/>
            <a:ext cx="1377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Trajectories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6019800" y="2620963"/>
            <a:ext cx="2573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Agglomerate Formation</a:t>
            </a:r>
          </a:p>
        </p:txBody>
      </p:sp>
      <p:pic>
        <p:nvPicPr>
          <p:cNvPr id="6" name="Picture 11" descr="2trajecto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266950"/>
            <a:ext cx="5337175" cy="4003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choq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987675"/>
            <a:ext cx="3206750" cy="2271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5"/>
          <p:cNvSpPr>
            <a:spLocks noGrp="1"/>
          </p:cNvSpPr>
          <p:nvPr>
            <p:ph type="title"/>
          </p:nvPr>
        </p:nvSpPr>
        <p:spPr>
          <a:xfrm>
            <a:off x="1058334" y="284690"/>
            <a:ext cx="6912238" cy="417512"/>
          </a:xfrm>
        </p:spPr>
        <p:txBody>
          <a:bodyPr/>
          <a:lstStyle/>
          <a:p>
            <a:r>
              <a:rPr lang="en-GB" sz="2800" dirty="0">
                <a:solidFill>
                  <a:srgbClr val="FFFFFF"/>
                </a:solidFill>
                <a:effectLst/>
                <a:latin typeface="Calibri" charset="0"/>
              </a:rPr>
              <a:t>Schematics of particle-particle collisions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389774"/>
            <a:ext cx="9144000" cy="0"/>
          </a:xfrm>
          <a:prstGeom prst="line">
            <a:avLst/>
          </a:prstGeom>
          <a:ln w="3175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5ADE-6A1A-422A-8729-ED27F7A2D1AD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7385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/>
          </p:cNvSpPr>
          <p:nvPr>
            <p:ph type="title"/>
          </p:nvPr>
        </p:nvSpPr>
        <p:spPr>
          <a:xfrm>
            <a:off x="973667" y="169863"/>
            <a:ext cx="8032750" cy="579437"/>
          </a:xfrm>
        </p:spPr>
        <p:txBody>
          <a:bodyPr/>
          <a:lstStyle/>
          <a:p>
            <a:r>
              <a:rPr lang="en-GB" sz="2800" dirty="0">
                <a:solidFill>
                  <a:schemeClr val="bg1"/>
                </a:solidFill>
                <a:latin typeface="Calibri" charset="0"/>
              </a:rPr>
              <a:t>Clustering</a:t>
            </a:r>
            <a:r>
              <a:rPr lang="en-GB" sz="2800" dirty="0">
                <a:solidFill>
                  <a:schemeClr val="bg1"/>
                </a:solidFill>
                <a:effectLst/>
                <a:latin typeface="Calibri" charset="0"/>
              </a:rPr>
              <a:t> (based on Ho and </a:t>
            </a:r>
            <a:r>
              <a:rPr lang="en-GB" sz="2800" dirty="0" err="1">
                <a:solidFill>
                  <a:schemeClr val="bg1"/>
                </a:solidFill>
                <a:effectLst/>
                <a:latin typeface="Calibri" charset="0"/>
              </a:rPr>
              <a:t>Sommerfeld</a:t>
            </a:r>
            <a:r>
              <a:rPr lang="en-GB" sz="2800" dirty="0">
                <a:solidFill>
                  <a:schemeClr val="bg1"/>
                </a:solidFill>
                <a:effectLst/>
                <a:latin typeface="Calibri" charset="0"/>
              </a:rPr>
              <a:t>, 2002)</a:t>
            </a:r>
          </a:p>
        </p:txBody>
      </p:sp>
      <p:pic>
        <p:nvPicPr>
          <p:cNvPr id="5" name="Picture 7" descr="fluxograma_v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883833"/>
            <a:ext cx="7024687" cy="40687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0" y="1389774"/>
            <a:ext cx="9144000" cy="0"/>
          </a:xfrm>
          <a:prstGeom prst="line">
            <a:avLst/>
          </a:prstGeom>
          <a:ln w="3175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5ADE-6A1A-422A-8729-ED27F7A2D1AD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701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/>
          </p:cNvSpPr>
          <p:nvPr>
            <p:ph type="title"/>
          </p:nvPr>
        </p:nvSpPr>
        <p:spPr>
          <a:xfrm>
            <a:off x="1708150" y="274111"/>
            <a:ext cx="5522912" cy="417512"/>
          </a:xfrm>
        </p:spPr>
        <p:txBody>
          <a:bodyPr/>
          <a:lstStyle/>
          <a:p>
            <a:r>
              <a:rPr lang="en-US" sz="2800" dirty="0">
                <a:solidFill>
                  <a:srgbClr val="FFFFFF"/>
                </a:solidFill>
                <a:effectLst/>
                <a:latin typeface="Calibri" charset="0"/>
              </a:rPr>
              <a:t>Main Model Equations (PACyc)</a:t>
            </a: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1608138" y="2125663"/>
          <a:ext cx="3827462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7" name="Equation" r:id="rId3" imgW="2553096" imgH="965597" progId="Equation.3">
                  <p:embed/>
                </p:oleObj>
              </mc:Choice>
              <mc:Fallback>
                <p:oleObj name="Equation" r:id="rId3" imgW="2553096" imgH="9655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138" y="2125663"/>
                        <a:ext cx="3827462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138792"/>
              </p:ext>
            </p:extLst>
          </p:nvPr>
        </p:nvGraphicFramePr>
        <p:xfrm>
          <a:off x="5824538" y="2644775"/>
          <a:ext cx="2227262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8" name="Equation" r:id="rId5" imgW="1485900" imgH="228600" progId="Equation.3">
                  <p:embed/>
                </p:oleObj>
              </mc:Choice>
              <mc:Fallback>
                <p:oleObj name="Equation" r:id="rId5" imgW="1485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4538" y="2644775"/>
                        <a:ext cx="2227262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1603375" y="4124325"/>
          <a:ext cx="32559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9" name="Equation" r:id="rId7" imgW="2172096" imgH="305197" progId="Equation.3">
                  <p:embed/>
                </p:oleObj>
              </mc:Choice>
              <mc:Fallback>
                <p:oleObj name="Equation" r:id="rId7" imgW="2172096" imgH="3051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375" y="4124325"/>
                        <a:ext cx="325596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1685925" y="5229225"/>
          <a:ext cx="2093913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0" name="Equation" r:id="rId9" imgW="1397396" imgH="698897" progId="Equation.3">
                  <p:embed/>
                </p:oleObj>
              </mc:Choice>
              <mc:Fallback>
                <p:oleObj name="Equation" r:id="rId9" imgW="1397396" imgH="6988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5925" y="5229225"/>
                        <a:ext cx="2093913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9"/>
          <p:cNvGraphicFramePr>
            <a:graphicFrameLocks noChangeAspect="1"/>
          </p:cNvGraphicFramePr>
          <p:nvPr/>
        </p:nvGraphicFramePr>
        <p:xfrm>
          <a:off x="5292725" y="5661025"/>
          <a:ext cx="27225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1" name="Equation" r:id="rId11" imgW="1816496" imgH="228997" progId="Equation.3">
                  <p:embed/>
                </p:oleObj>
              </mc:Choice>
              <mc:Fallback>
                <p:oleObj name="Equation" r:id="rId11" imgW="1816496" imgH="2289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5661025"/>
                        <a:ext cx="272256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79388" y="1628775"/>
            <a:ext cx="3971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Particle Trajectory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79388" y="3709988"/>
            <a:ext cx="3971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Introducing Turbulence in the Fluid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179388" y="4862513"/>
            <a:ext cx="4679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New Class-Efficiency (after History Rebuild)</a:t>
            </a:r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304800" y="4862513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1389774"/>
            <a:ext cx="9144000" cy="0"/>
          </a:xfrm>
          <a:prstGeom prst="line">
            <a:avLst/>
          </a:prstGeom>
          <a:ln w="3175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5ADE-6A1A-422A-8729-ED27F7A2D1AD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05424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/>
          </p:cNvSpPr>
          <p:nvPr>
            <p:ph type="title"/>
          </p:nvPr>
        </p:nvSpPr>
        <p:spPr>
          <a:xfrm>
            <a:off x="750094" y="213476"/>
            <a:ext cx="7643812" cy="409133"/>
          </a:xfrm>
        </p:spPr>
        <p:txBody>
          <a:bodyPr/>
          <a:lstStyle/>
          <a:p>
            <a:r>
              <a:rPr lang="en-GB" sz="2800" dirty="0">
                <a:solidFill>
                  <a:srgbClr val="FFFFFF"/>
                </a:solidFill>
                <a:effectLst/>
                <a:latin typeface="Calibri" charset="0"/>
              </a:rPr>
              <a:t>Effect of maximum collision (target) diameter</a:t>
            </a:r>
          </a:p>
        </p:txBody>
      </p:sp>
      <p:pic>
        <p:nvPicPr>
          <p:cNvPr id="5" name="Picture 10" descr="comparativo_diame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83" y="1460499"/>
            <a:ext cx="6856413" cy="5038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0" y="1389774"/>
            <a:ext cx="9144000" cy="0"/>
          </a:xfrm>
          <a:prstGeom prst="line">
            <a:avLst/>
          </a:prstGeom>
          <a:ln w="3175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5ADE-6A1A-422A-8729-ED27F7A2D1AD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62765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comparativo_sem_mas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1434754"/>
            <a:ext cx="6856413" cy="5141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401762" y="206919"/>
            <a:ext cx="43404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srgbClr val="FFFFFF"/>
                </a:solidFill>
                <a:latin typeface="Calibri" charset="0"/>
              </a:rPr>
              <a:t>Effect of inlet concentration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4495800"/>
            <a:ext cx="1790700" cy="1447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65307" y="5481935"/>
            <a:ext cx="3726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_____</a:t>
            </a:r>
            <a:r>
              <a:rPr lang="en-US"/>
              <a:t> ML (not sensitive to C_in)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97300" y="4559300"/>
            <a:ext cx="1082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7 mg/m3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82800" y="3822700"/>
            <a:ext cx="1211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70 mg/m3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82800" y="2095500"/>
            <a:ext cx="1339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700 mg/m3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389774"/>
            <a:ext cx="9144000" cy="0"/>
          </a:xfrm>
          <a:prstGeom prst="line">
            <a:avLst/>
          </a:prstGeom>
          <a:ln w="3175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5ADE-6A1A-422A-8729-ED27F7A2D1AD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36513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267" y="167229"/>
            <a:ext cx="7520800" cy="589232"/>
          </a:xfrm>
        </p:spPr>
        <p:txBody>
          <a:bodyPr>
            <a:noAutofit/>
          </a:bodyPr>
          <a:lstStyle/>
          <a:p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Why are cyclones important in SD?</a:t>
            </a:r>
            <a:br>
              <a:rPr lang="en-US" sz="3000" dirty="0">
                <a:solidFill>
                  <a:srgbClr val="FFFFFF"/>
                </a:solidFill>
              </a:rPr>
            </a:b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5" name="Shape 148"/>
          <p:cNvSpPr/>
          <p:nvPr/>
        </p:nvSpPr>
        <p:spPr>
          <a:xfrm>
            <a:off x="649836" y="2103878"/>
            <a:ext cx="3203999" cy="7945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 b="0" i="0" u="none" strike="noStrike" cap="none" baseline="0" dirty="0">
                <a:solidFill>
                  <a:srgbClr val="004561"/>
                </a:solidFill>
                <a:ea typeface="Calibri"/>
                <a:sym typeface="Calibri"/>
              </a:rPr>
              <a:t>DISADVANTAGES OF LEGACY SOLUTIONS:</a:t>
            </a:r>
          </a:p>
        </p:txBody>
      </p:sp>
      <p:sp>
        <p:nvSpPr>
          <p:cNvPr id="6" name="Shape 149"/>
          <p:cNvSpPr/>
          <p:nvPr/>
        </p:nvSpPr>
        <p:spPr>
          <a:xfrm>
            <a:off x="649836" y="2580458"/>
            <a:ext cx="2831905" cy="1011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r>
              <a:rPr lang="en-US" b="1" i="0" u="none" strike="noStrike" cap="none" baseline="0" dirty="0">
                <a:solidFill>
                  <a:srgbClr val="1F497D"/>
                </a:solidFill>
                <a:ea typeface="Calibri"/>
                <a:sym typeface="Calibri"/>
              </a:rPr>
              <a:t>HE Cyclones: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>
                <a:solidFill>
                  <a:schemeClr val="dk1"/>
                </a:solidFill>
                <a:ea typeface="Calibri"/>
                <a:sym typeface="Calibri"/>
              </a:rPr>
              <a:t>Low efficiency for fine particles</a:t>
            </a:r>
            <a:endParaRPr lang="en-US" b="0" i="0" u="none" strike="noStrike" cap="none" baseline="0" dirty="0">
              <a:solidFill>
                <a:schemeClr val="dk1"/>
              </a:solidFill>
              <a:ea typeface="Calibri"/>
              <a:sym typeface="Calibri"/>
            </a:endParaRPr>
          </a:p>
        </p:txBody>
      </p:sp>
      <p:sp>
        <p:nvSpPr>
          <p:cNvPr id="7" name="Shape 150"/>
          <p:cNvSpPr/>
          <p:nvPr/>
        </p:nvSpPr>
        <p:spPr>
          <a:xfrm>
            <a:off x="649836" y="3865888"/>
            <a:ext cx="2715664" cy="18947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r>
              <a:rPr lang="en-US" b="1" i="0" u="none" strike="noStrike" cap="none" baseline="0" dirty="0">
                <a:solidFill>
                  <a:schemeClr val="dk2"/>
                </a:solidFill>
                <a:ea typeface="Calibri"/>
                <a:sym typeface="Calibri"/>
              </a:rPr>
              <a:t>Bag Filters: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r>
              <a:rPr lang="en-US" b="0" i="0" u="none" strike="noStrike" cap="none" baseline="0" dirty="0">
                <a:solidFill>
                  <a:schemeClr val="dk1"/>
                </a:solidFill>
                <a:ea typeface="Calibri"/>
                <a:sym typeface="Calibri"/>
              </a:rPr>
              <a:t>Product degradation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r>
              <a:rPr lang="en-US" dirty="0">
                <a:solidFill>
                  <a:schemeClr val="dk1"/>
                </a:solidFill>
                <a:ea typeface="Calibri"/>
                <a:sym typeface="Calibri"/>
              </a:rPr>
              <a:t>Product contamination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r>
              <a:rPr lang="en-US" b="0" i="0" u="none" strike="noStrike" cap="none" baseline="0" dirty="0">
                <a:solidFill>
                  <a:schemeClr val="dk1"/>
                </a:solidFill>
                <a:ea typeface="Calibri"/>
                <a:sym typeface="Calibri"/>
              </a:rPr>
              <a:t>Production</a:t>
            </a:r>
            <a:r>
              <a:rPr lang="en-US" b="0" i="0" u="none" strike="noStrike" cap="none" dirty="0">
                <a:solidFill>
                  <a:schemeClr val="dk1"/>
                </a:solidFill>
                <a:ea typeface="Calibri"/>
                <a:sym typeface="Calibri"/>
              </a:rPr>
              <a:t> </a:t>
            </a:r>
            <a:r>
              <a:rPr lang="en-US" dirty="0">
                <a:solidFill>
                  <a:schemeClr val="dk1"/>
                </a:solidFill>
                <a:ea typeface="Calibri"/>
                <a:sym typeface="Calibri"/>
              </a:rPr>
              <a:t>downtime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r>
              <a:rPr lang="en-US" b="0" i="0" u="none" strike="noStrike" cap="none" baseline="0" dirty="0">
                <a:solidFill>
                  <a:schemeClr val="dk1"/>
                </a:solidFill>
                <a:ea typeface="Calibri"/>
                <a:sym typeface="Calibri"/>
              </a:rPr>
              <a:t>Cleaning</a:t>
            </a:r>
            <a:r>
              <a:rPr lang="en-US" b="0" i="0" u="none" strike="noStrike" cap="none" dirty="0">
                <a:solidFill>
                  <a:schemeClr val="dk1"/>
                </a:solidFill>
                <a:ea typeface="Calibri"/>
                <a:sym typeface="Calibri"/>
              </a:rPr>
              <a:t> costs</a:t>
            </a:r>
            <a:endParaRPr lang="en-US" dirty="0">
              <a:solidFill>
                <a:schemeClr val="dk1"/>
              </a:solidFill>
              <a:ea typeface="Calibri"/>
              <a:sym typeface="Calibri"/>
            </a:endParaRPr>
          </a:p>
        </p:txBody>
      </p:sp>
      <p:pic>
        <p:nvPicPr>
          <p:cNvPr id="9" name="Shape 152"/>
          <p:cNvPicPr preferRelativeResize="0"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1684" y="2473128"/>
            <a:ext cx="3941568" cy="2862249"/>
          </a:xfrm>
          <a:prstGeom prst="rect">
            <a:avLst/>
          </a:prstGeom>
        </p:spPr>
      </p:pic>
      <p:sp>
        <p:nvSpPr>
          <p:cNvPr id="12" name="Shape 157"/>
          <p:cNvSpPr txBox="1"/>
          <p:nvPr/>
        </p:nvSpPr>
        <p:spPr>
          <a:xfrm>
            <a:off x="4042833" y="4980730"/>
            <a:ext cx="3714750" cy="6052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F6AF1"/>
              </a:buClr>
              <a:buSzPct val="25000"/>
              <a:buFont typeface="Calibri"/>
              <a:buNone/>
            </a:pPr>
            <a:r>
              <a:rPr lang="en-US" sz="1600" dirty="0">
                <a:solidFill>
                  <a:schemeClr val="lt1"/>
                </a:solidFill>
                <a:ea typeface="Calibri"/>
                <a:sym typeface="Calibri"/>
              </a:rPr>
              <a:t>Cyclones are the best devices </a:t>
            </a:r>
          </a:p>
          <a:p>
            <a:pPr marL="0" marR="0" lvl="0" indent="0" algn="ctr" rtl="0">
              <a:spcBef>
                <a:spcPts val="0"/>
              </a:spcBef>
              <a:buClr>
                <a:srgbClr val="0F6AF1"/>
              </a:buClr>
              <a:buSzPct val="25000"/>
              <a:buFont typeface="Calibri"/>
              <a:buNone/>
            </a:pPr>
            <a:r>
              <a:rPr lang="en-US" sz="1600" dirty="0">
                <a:solidFill>
                  <a:schemeClr val="lt1"/>
                </a:solidFill>
                <a:ea typeface="Calibri"/>
                <a:sym typeface="Calibri"/>
              </a:rPr>
              <a:t>for high quality product recovery</a:t>
            </a:r>
            <a:endParaRPr lang="en-US" sz="1600" b="0" i="0" u="none" strike="noStrike" cap="none" baseline="0" dirty="0">
              <a:solidFill>
                <a:schemeClr val="lt1"/>
              </a:solidFill>
              <a:ea typeface="Calibri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7166" y="1317083"/>
            <a:ext cx="7061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Because they are the best collectors for first-grade product recovery</a:t>
            </a: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5ADE-6A1A-422A-8729-ED27F7A2D1AD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5097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/>
          </p:cNvSpPr>
          <p:nvPr>
            <p:ph type="title"/>
          </p:nvPr>
        </p:nvSpPr>
        <p:spPr>
          <a:xfrm>
            <a:off x="750094" y="274640"/>
            <a:ext cx="7643812" cy="417512"/>
          </a:xfrm>
        </p:spPr>
        <p:txBody>
          <a:bodyPr/>
          <a:lstStyle/>
          <a:p>
            <a:r>
              <a:rPr lang="en-GB" sz="2800" dirty="0">
                <a:solidFill>
                  <a:srgbClr val="FFFFFF"/>
                </a:solidFill>
                <a:effectLst/>
                <a:latin typeface="Calibri" charset="0"/>
              </a:rPr>
              <a:t>Effect of residence time</a:t>
            </a:r>
          </a:p>
        </p:txBody>
      </p:sp>
      <p:pic>
        <p:nvPicPr>
          <p:cNvPr id="5" name="Picture 10" descr="comparativo_temp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8" y="1390650"/>
            <a:ext cx="6873875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486400" y="3209925"/>
            <a:ext cx="2462213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REF: </a:t>
            </a:r>
            <a:r>
              <a:rPr lang="en-US">
                <a:latin typeface="Symbol" charset="0"/>
                <a:sym typeface="Symbol" charset="0"/>
              </a:rPr>
              <a:t></a:t>
            </a:r>
            <a:r>
              <a:rPr lang="en-US" baseline="-25000"/>
              <a:t>p</a:t>
            </a:r>
            <a:r>
              <a:rPr lang="en-US"/>
              <a:t>=1450 kg.m</a:t>
            </a:r>
            <a:r>
              <a:rPr lang="en-US" baseline="30000"/>
              <a:t>-3</a:t>
            </a:r>
            <a:endParaRPr lang="en-US"/>
          </a:p>
          <a:p>
            <a:r>
              <a:rPr lang="en-US"/>
              <a:t>         D</a:t>
            </a:r>
            <a:r>
              <a:rPr lang="en-US" baseline="-25000"/>
              <a:t>max</a:t>
            </a:r>
            <a:r>
              <a:rPr lang="en-US"/>
              <a:t> = 6 µm</a:t>
            </a:r>
          </a:p>
          <a:p>
            <a:r>
              <a:rPr lang="en-US"/>
              <a:t>         t</a:t>
            </a:r>
            <a:r>
              <a:rPr lang="en-US" baseline="-25000"/>
              <a:t>max</a:t>
            </a:r>
            <a:r>
              <a:rPr lang="en-US"/>
              <a:t> = 10 ms</a:t>
            </a:r>
          </a:p>
          <a:p>
            <a:r>
              <a:rPr lang="en-US"/>
              <a:t>         C</a:t>
            </a:r>
            <a:r>
              <a:rPr lang="en-US" baseline="-25000"/>
              <a:t>in</a:t>
            </a:r>
            <a:r>
              <a:rPr lang="en-US"/>
              <a:t> = 700 mg.m</a:t>
            </a:r>
            <a:r>
              <a:rPr lang="en-US" baseline="30000"/>
              <a:t>-3</a:t>
            </a:r>
            <a:endParaRPr lang="en-US"/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4038600" y="2895600"/>
            <a:ext cx="1447800" cy="836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389774"/>
            <a:ext cx="9144000" cy="0"/>
          </a:xfrm>
          <a:prstGeom prst="line">
            <a:avLst/>
          </a:prstGeom>
          <a:ln w="3175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5ADE-6A1A-422A-8729-ED27F7A2D1AD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3461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67" y="1584570"/>
            <a:ext cx="6942666" cy="4806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71900" y="5219700"/>
            <a:ext cx="122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ML (1988)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17700" y="1955800"/>
            <a:ext cx="160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PACyc (2010)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00667" y="219619"/>
            <a:ext cx="731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Very good agreement with experimental data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389774"/>
            <a:ext cx="9144000" cy="0"/>
          </a:xfrm>
          <a:prstGeom prst="line">
            <a:avLst/>
          </a:prstGeom>
          <a:ln w="3175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5ADE-6A1A-422A-8729-ED27F7A2D1AD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53715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251" y="2187645"/>
            <a:ext cx="76305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charset="0"/>
              <a:buChar char="•"/>
            </a:pPr>
            <a:r>
              <a:rPr lang="en-US" dirty="0">
                <a:ea typeface="ＭＳ Ｐゴシック" charset="0"/>
              </a:rPr>
              <a:t>We have extended the </a:t>
            </a:r>
            <a:r>
              <a:rPr lang="en-US" dirty="0" err="1">
                <a:ea typeface="ＭＳ Ｐゴシック" charset="0"/>
              </a:rPr>
              <a:t>ML </a:t>
            </a:r>
            <a:r>
              <a:rPr lang="en-US" dirty="0">
                <a:ea typeface="ＭＳ Ｐゴシック" charset="0"/>
              </a:rPr>
              <a:t>(1988) and Ho and </a:t>
            </a:r>
            <a:r>
              <a:rPr lang="en-US" dirty="0" err="1">
                <a:ea typeface="ＭＳ Ｐゴシック" charset="0"/>
              </a:rPr>
              <a:t>Sommerfeld</a:t>
            </a:r>
            <a:r>
              <a:rPr lang="en-US" dirty="0">
                <a:ea typeface="ＭＳ Ｐゴシック" charset="0"/>
              </a:rPr>
              <a:t> (2002) models to predict fine particle clustering in turbulent cyclone flows</a:t>
            </a:r>
          </a:p>
          <a:p>
            <a:pPr marL="742950" lvl="1" indent="-285750">
              <a:buFont typeface="Arial"/>
              <a:buChar char="•"/>
            </a:pPr>
            <a:endParaRPr lang="en-US" dirty="0">
              <a:ea typeface="ＭＳ Ｐゴシック" charset="0"/>
            </a:endParaRPr>
          </a:p>
          <a:p>
            <a:pPr lvl="1">
              <a:buFont typeface="Arial" charset="0"/>
              <a:buChar char="•"/>
            </a:pPr>
            <a:r>
              <a:rPr lang="en-US" dirty="0">
                <a:ea typeface="ＭＳ Ｐゴシック" charset="0"/>
              </a:rPr>
              <a:t>Fair agreement between experimentally observed grade-efficiency curves and those from our model</a:t>
            </a:r>
          </a:p>
          <a:p>
            <a:pPr lvl="1">
              <a:buFont typeface="Arial" charset="0"/>
              <a:buChar char="•"/>
            </a:pPr>
            <a:endParaRPr lang="en-US" dirty="0">
              <a:ea typeface="ＭＳ Ｐゴシック" charset="0"/>
            </a:endParaRPr>
          </a:p>
          <a:p>
            <a:pPr lvl="1">
              <a:buFont typeface="Arial" charset="0"/>
              <a:buChar char="•"/>
            </a:pPr>
            <a:r>
              <a:rPr lang="en-US" dirty="0">
                <a:ea typeface="ＭＳ Ｐゴシック" charset="0"/>
              </a:rPr>
              <a:t>Excellent agreement between predicted and experimental global collection efficiency</a:t>
            </a:r>
          </a:p>
          <a:p>
            <a:pPr lvl="1"/>
            <a:endParaRPr lang="en-US" dirty="0">
              <a:ea typeface="ＭＳ Ｐゴシック" charset="0"/>
            </a:endParaRPr>
          </a:p>
          <a:p>
            <a:pPr lvl="1">
              <a:buFont typeface="Arial" charset="0"/>
              <a:buChar char="•"/>
            </a:pPr>
            <a:r>
              <a:rPr lang="en-US" dirty="0">
                <a:ea typeface="ＭＳ Ｐゴシック" charset="0"/>
              </a:rPr>
              <a:t>There is now a theoretical framework on which to base our hyphothesis, viz. that clustering inside the cyclone may be responsible for the very high collection of fine particles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58733" y="181518"/>
            <a:ext cx="3231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FFFF"/>
                </a:solidFill>
              </a:rPr>
              <a:t>PACyc</a:t>
            </a:r>
            <a:r>
              <a:rPr lang="en-US" sz="2800" dirty="0">
                <a:solidFill>
                  <a:srgbClr val="FFFFFF"/>
                </a:solidFill>
              </a:rPr>
              <a:t> conclusions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389774"/>
            <a:ext cx="9144000" cy="0"/>
          </a:xfrm>
          <a:prstGeom prst="line">
            <a:avLst/>
          </a:prstGeom>
          <a:ln w="3175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5ADE-6A1A-422A-8729-ED27F7A2D1AD}" type="slidenum">
              <a:rPr lang="pt-PT" smtClean="0"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03004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749" y="52279"/>
            <a:ext cx="6381751" cy="744538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3. Optimize with the </a:t>
            </a:r>
            <a:r>
              <a:rPr lang="en-US" sz="2800" dirty="0" err="1">
                <a:solidFill>
                  <a:schemeClr val="bg1"/>
                </a:solidFill>
              </a:rPr>
              <a:t>PACyc</a:t>
            </a:r>
            <a:r>
              <a:rPr lang="en-US" sz="2800" dirty="0">
                <a:solidFill>
                  <a:schemeClr val="bg1"/>
                </a:solidFill>
              </a:rPr>
              <a:t> model</a:t>
            </a:r>
          </a:p>
        </p:txBody>
      </p:sp>
      <p:pic>
        <p:nvPicPr>
          <p:cNvPr id="68" name="Picture 67" descr="Screen Shot 2015-01-27 at 12.05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040" y="959869"/>
            <a:ext cx="4441462" cy="5894917"/>
          </a:xfrm>
          <a:prstGeom prst="rect">
            <a:avLst/>
          </a:prstGeom>
        </p:spPr>
      </p:pic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5ADE-6A1A-422A-8729-ED27F7A2D1AD}" type="slidenum">
              <a:rPr lang="pt-PT" smtClean="0"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64480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22397" y="248739"/>
            <a:ext cx="5373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The outcome: the </a:t>
            </a:r>
            <a:r>
              <a:rPr lang="en-US" sz="2800" dirty="0" err="1">
                <a:solidFill>
                  <a:srgbClr val="FFFFFF"/>
                </a:solidFill>
              </a:rPr>
              <a:t>Hurricane_MK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7549" y="1752600"/>
            <a:ext cx="801759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Under patent pending </a:t>
            </a:r>
            <a:r>
              <a:rPr lang="en-US">
                <a:solidFill>
                  <a:srgbClr val="FF0000"/>
                </a:solidFill>
              </a:rPr>
              <a:t>(</a:t>
            </a:r>
            <a:r>
              <a:rPr lang="en-GB">
                <a:solidFill>
                  <a:srgbClr val="FF0000"/>
                </a:solidFill>
              </a:rPr>
              <a:t>PTC 107312</a:t>
            </a:r>
            <a:r>
              <a:rPr lang="en-US">
                <a:solidFill>
                  <a:srgbClr val="FF0000"/>
                </a:solidFill>
              </a:rPr>
              <a:t>)</a:t>
            </a:r>
            <a:r>
              <a:rPr lang="en-US"/>
              <a:t>, it shares no more than 2 ratios with</a:t>
            </a:r>
          </a:p>
          <a:p>
            <a:r>
              <a:rPr lang="en-US"/>
              <a:t> ≈ 190 geometries available in the scientific literature or in the marketplace</a:t>
            </a:r>
          </a:p>
          <a:p>
            <a:endParaRPr lang="en-US"/>
          </a:p>
          <a:p>
            <a:endParaRPr lang="en-US"/>
          </a:p>
          <a:p>
            <a:r>
              <a:rPr lang="en-US" sz="1400"/>
              <a:t>Projections for difficult API (</a:t>
            </a:r>
            <a:r>
              <a:rPr lang="en-US" sz="1400">
                <a:latin typeface="Symbol" charset="2"/>
                <a:cs typeface="Symbol" charset="2"/>
              </a:rPr>
              <a:t>r</a:t>
            </a:r>
            <a:r>
              <a:rPr lang="en-US" sz="1400" baseline="-25000"/>
              <a:t>p</a:t>
            </a:r>
            <a:r>
              <a:rPr lang="en-US" sz="1400"/>
              <a:t>=450 kg/m</a:t>
            </a:r>
            <a:r>
              <a:rPr lang="en-US" sz="1400" baseline="30000"/>
              <a:t>3</a:t>
            </a:r>
            <a:r>
              <a:rPr lang="en-US" sz="1400"/>
              <a:t>):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3229928"/>
            <a:ext cx="3879850" cy="2222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240" y="3229928"/>
            <a:ext cx="4025900" cy="22228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24700" y="4373034"/>
            <a:ext cx="1272228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/>
              <a:t>HR; 57%</a:t>
            </a:r>
          </a:p>
          <a:p>
            <a:r>
              <a:rPr lang="en-US" sz="1400"/>
              <a:t>HR_MK; 76%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6900" y="5620435"/>
            <a:ext cx="8138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Projections confirmed by client: </a:t>
            </a:r>
            <a:r>
              <a:rPr lang="en-US" sz="1600">
                <a:solidFill>
                  <a:srgbClr val="FF0000"/>
                </a:solidFill>
              </a:rPr>
              <a:t>Reduction in losses 44%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389774"/>
            <a:ext cx="9144000" cy="0"/>
          </a:xfrm>
          <a:prstGeom prst="line">
            <a:avLst/>
          </a:prstGeom>
          <a:ln w="3175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5ADE-6A1A-422A-8729-ED27F7A2D1AD}" type="slidenum">
              <a:rPr lang="pt-PT" smtClean="0"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46235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79215"/>
            <a:ext cx="6870700" cy="744538"/>
          </a:xfrm>
        </p:spPr>
        <p:txBody>
          <a:bodyPr/>
          <a:lstStyle/>
          <a:p>
            <a:r>
              <a:rPr lang="en-US" sz="2800">
                <a:solidFill>
                  <a:schemeClr val="bg1"/>
                </a:solidFill>
              </a:rPr>
              <a:t>Grade-efficiencies including clustering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5ADE-6A1A-422A-8729-ED27F7A2D1AD}" type="slidenum">
              <a:rPr lang="pt-PT" smtClean="0"/>
              <a:t>25</a:t>
            </a:fld>
            <a:endParaRPr lang="pt-PT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635"/>
            <a:ext cx="4152900" cy="29076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0" y="4836001"/>
            <a:ext cx="4152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/>
              <a:t>Fig. 1 - Particle size distribution reconstructed from cyclone (42%), filter (53%) and losses (5%).</a:t>
            </a:r>
          </a:p>
        </p:txBody>
      </p:sp>
      <p:sp>
        <p:nvSpPr>
          <p:cNvPr id="8" name="Rectangle 7"/>
          <p:cNvSpPr/>
          <p:nvPr/>
        </p:nvSpPr>
        <p:spPr>
          <a:xfrm>
            <a:off x="4152900" y="4813300"/>
            <a:ext cx="4991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/>
              <a:t>Fig. 2 - Grade and global efficiencies from competing cyclone (experimental) and predicted by PACYC for HR and HR_MK cyclones</a:t>
            </a:r>
          </a:p>
          <a:p>
            <a:pPr algn="ctr"/>
            <a:r>
              <a:rPr lang="en-US" sz="1200"/>
              <a:t>(particle density; 711 kg/m</a:t>
            </a:r>
            <a:r>
              <a:rPr lang="en-US" sz="1200" baseline="30000"/>
              <a:t>3</a:t>
            </a:r>
            <a:r>
              <a:rPr lang="en-US" sz="1200"/>
              <a:t>)</a:t>
            </a:r>
            <a:r>
              <a:rPr lang="en-US" sz="1200">
                <a:effectLst/>
              </a:rPr>
              <a:t> </a:t>
            </a:r>
            <a:endParaRPr lang="en-US" sz="1200"/>
          </a:p>
        </p:txBody>
      </p:sp>
      <p:sp>
        <p:nvSpPr>
          <p:cNvPr id="9" name="TextBox 8"/>
          <p:cNvSpPr txBox="1"/>
          <p:nvPr/>
        </p:nvSpPr>
        <p:spPr>
          <a:xfrm>
            <a:off x="5671776" y="1485900"/>
            <a:ext cx="1762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HR130; MK250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8686" y="1920061"/>
            <a:ext cx="4766426" cy="289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9622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68123" y="179403"/>
            <a:ext cx="4236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Pilot-scale test conditions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389774"/>
            <a:ext cx="9144000" cy="0"/>
          </a:xfrm>
          <a:prstGeom prst="line">
            <a:avLst/>
          </a:prstGeom>
          <a:ln w="3175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5" y="2656417"/>
            <a:ext cx="8829845" cy="1926165"/>
          </a:xfrm>
          <a:prstGeom prst="rect">
            <a:avLst/>
          </a:prstGeom>
        </p:spPr>
      </p:pic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5ADE-6A1A-422A-8729-ED27F7A2D1AD}" type="slidenum">
              <a:rPr lang="pt-PT" smtClean="0"/>
              <a:t>26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682062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" y="1968500"/>
            <a:ext cx="7124700" cy="44577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75514" y="175169"/>
            <a:ext cx="52141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Sample – fine fly ash inlet PSD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389774"/>
            <a:ext cx="9144000" cy="0"/>
          </a:xfrm>
          <a:prstGeom prst="line">
            <a:avLst/>
          </a:prstGeom>
          <a:ln w="3175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H="1">
            <a:off x="4258734" y="3602566"/>
            <a:ext cx="94826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122333" y="4999567"/>
            <a:ext cx="98848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5ADE-6A1A-422A-8729-ED27F7A2D1AD}" type="slidenum">
              <a:rPr lang="pt-PT" smtClean="0"/>
              <a:t>27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003538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39873" y="175169"/>
            <a:ext cx="4689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Sample – grade efficiencies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1892300"/>
            <a:ext cx="7632700" cy="4584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61466" y="3504168"/>
            <a:ext cx="2648419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/>
              <a:t>Increased concentration</a:t>
            </a:r>
          </a:p>
          <a:p>
            <a:r>
              <a:rPr lang="en-US"/>
              <a:t>(121, 363, 1231 mg/m</a:t>
            </a:r>
            <a:r>
              <a:rPr lang="en-US" baseline="30000"/>
              <a:t>3</a:t>
            </a:r>
            <a:r>
              <a:rPr lang="en-US"/>
              <a:t>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055632" y="3439299"/>
            <a:ext cx="0" cy="711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15066" y="3003034"/>
            <a:ext cx="234751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/>
              <a:t>PACyc @ 572 mg/m</a:t>
            </a:r>
            <a:r>
              <a:rPr lang="en-US" baseline="30000"/>
              <a:t>3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389774"/>
            <a:ext cx="9144000" cy="0"/>
          </a:xfrm>
          <a:prstGeom prst="line">
            <a:avLst/>
          </a:prstGeom>
          <a:ln w="3175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5ADE-6A1A-422A-8729-ED27F7A2D1AD}" type="slidenum">
              <a:rPr lang="pt-PT" smtClean="0"/>
              <a:t>28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841836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" y="2616200"/>
            <a:ext cx="8820150" cy="2438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3828" y="253487"/>
            <a:ext cx="47290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Sample – global efficiencies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389774"/>
            <a:ext cx="9144000" cy="0"/>
          </a:xfrm>
          <a:prstGeom prst="line">
            <a:avLst/>
          </a:prstGeom>
          <a:ln w="3175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5ADE-6A1A-422A-8729-ED27F7A2D1AD}" type="slidenum">
              <a:rPr lang="pt-PT" smtClean="0"/>
              <a:t>29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47986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04332" y="13070"/>
            <a:ext cx="8149168" cy="744538"/>
          </a:xfrm>
        </p:spPr>
        <p:txBody>
          <a:bodyPr/>
          <a:lstStyle/>
          <a:p>
            <a:r>
              <a:rPr lang="en-US" sz="2800" dirty="0" err="1">
                <a:solidFill>
                  <a:srgbClr val="FFFFFF"/>
                </a:solidFill>
              </a:rPr>
              <a:t>Several constraints are imposed on design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833" y="1391267"/>
            <a:ext cx="8720667" cy="4196733"/>
          </a:xfrm>
        </p:spPr>
        <p:txBody>
          <a:bodyPr>
            <a:no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sz="1800" dirty="0"/>
              <a:t>Wide range of operating conditions:</a:t>
            </a:r>
          </a:p>
          <a:p>
            <a:pPr marL="342900" indent="-342900" algn="just">
              <a:buFont typeface="Arial"/>
              <a:buChar char="•"/>
            </a:pPr>
            <a:endParaRPr lang="en-US" sz="1800" dirty="0"/>
          </a:p>
          <a:p>
            <a:pPr algn="just"/>
            <a:r>
              <a:rPr lang="en-US" sz="1600" dirty="0"/>
              <a:t> …- 85ºC &lt; T &lt; 120ºC (negative T for cryogenic micronizers)</a:t>
            </a:r>
          </a:p>
          <a:p>
            <a:pPr algn="just"/>
            <a:endParaRPr lang="en-US" sz="1600" dirty="0"/>
          </a:p>
          <a:p>
            <a:pPr algn="just"/>
            <a:r>
              <a:rPr lang="en-US" sz="1600" dirty="0"/>
              <a:t> …mg/Nm</a:t>
            </a:r>
            <a:r>
              <a:rPr lang="en-US" sz="1600" baseline="30000" dirty="0"/>
              <a:t>3</a:t>
            </a:r>
            <a:r>
              <a:rPr lang="en-US" sz="1600" dirty="0"/>
              <a:t> &lt; C_in &lt; …kg/Nm</a:t>
            </a:r>
            <a:r>
              <a:rPr lang="en-US" sz="1600" baseline="30000" dirty="0"/>
              <a:t>3</a:t>
            </a:r>
            <a:r>
              <a:rPr lang="en-US" sz="1600" dirty="0"/>
              <a:t> (highest values occur with jet mill micronizers)</a:t>
            </a:r>
            <a:endParaRPr lang="en-US" sz="1600" baseline="30000" dirty="0"/>
          </a:p>
          <a:p>
            <a:pPr marL="342900" indent="-342900" algn="just">
              <a:buFont typeface="Arial"/>
              <a:buChar char="•"/>
            </a:pPr>
            <a:endParaRPr lang="en-US" sz="1600" dirty="0"/>
          </a:p>
          <a:p>
            <a:pPr algn="just"/>
            <a:r>
              <a:rPr lang="en-US" sz="1600" dirty="0"/>
              <a:t> …25 Nm</a:t>
            </a:r>
            <a:r>
              <a:rPr lang="en-US" sz="1600" baseline="30000" dirty="0"/>
              <a:t>3</a:t>
            </a:r>
            <a:r>
              <a:rPr lang="en-US" sz="1600" dirty="0"/>
              <a:t>/h &lt; Q &lt; …150,000 Nm</a:t>
            </a:r>
            <a:r>
              <a:rPr lang="en-US" sz="1600" baseline="30000" dirty="0"/>
              <a:t>3</a:t>
            </a:r>
            <a:r>
              <a:rPr lang="en-US" sz="1600" dirty="0"/>
              <a:t>/h (highest flowrates occur with quasi-pharma applications, e.g., food ingredients)</a:t>
            </a:r>
          </a:p>
          <a:p>
            <a:pPr algn="just"/>
            <a:endParaRPr lang="en-US" sz="1800" dirty="0"/>
          </a:p>
          <a:p>
            <a:pPr marL="342900" indent="-342900" algn="just">
              <a:buFont typeface="Arial"/>
              <a:buChar char="•"/>
            </a:pPr>
            <a:r>
              <a:rPr lang="en-US" sz="1800" dirty="0"/>
              <a:t>Type of product:</a:t>
            </a:r>
          </a:p>
          <a:p>
            <a:pPr algn="just"/>
            <a:endParaRPr lang="en-US" sz="1800" dirty="0"/>
          </a:p>
          <a:p>
            <a:pPr algn="just"/>
            <a:r>
              <a:rPr lang="en-US" sz="1800" dirty="0"/>
              <a:t> </a:t>
            </a:r>
            <a:r>
              <a:rPr lang="en-US" sz="1600" dirty="0"/>
              <a:t>…solid dispersions, inhalable, injectable, microcapsules, tablets’ waste recovery, …</a:t>
            </a:r>
          </a:p>
          <a:p>
            <a:pPr algn="just"/>
            <a:r>
              <a:rPr lang="en-US" sz="1600" dirty="0"/>
              <a:t> …wide range of densities (non-porous, porous)</a:t>
            </a:r>
          </a:p>
          <a:p>
            <a:pPr marL="342900" indent="-342900" algn="just">
              <a:buFont typeface="Arial"/>
              <a:buChar char="•"/>
            </a:pPr>
            <a:endParaRPr lang="en-US" sz="1800" dirty="0" err="1"/>
          </a:p>
          <a:p>
            <a:pPr algn="just"/>
            <a:endParaRPr lang="en-US" sz="1600" dirty="0" err="1"/>
          </a:p>
          <a:p>
            <a:pPr algn="just"/>
            <a:r>
              <a:rPr lang="en-US" sz="1600" dirty="0" err="1"/>
              <a:t>This makes it </a:t>
            </a:r>
            <a:r>
              <a:rPr lang="en-US" sz="1600" dirty="0" err="1">
                <a:solidFill>
                  <a:srgbClr val="FF0000"/>
                </a:solidFill>
              </a:rPr>
              <a:t>very difficult</a:t>
            </a:r>
            <a:r>
              <a:rPr lang="en-US" sz="1600" dirty="0" err="1"/>
              <a:t> to have a single cyclone geometry to effectively deal with all cases</a:t>
            </a:r>
            <a:endParaRPr lang="en-US" sz="1600" dirty="0"/>
          </a:p>
          <a:p>
            <a:pPr>
              <a:buFontTx/>
              <a:buChar char="•"/>
            </a:pPr>
            <a:endParaRPr lang="en-US" sz="1800" dirty="0"/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5ADE-6A1A-422A-8729-ED27F7A2D1AD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316344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54250" y="143419"/>
            <a:ext cx="49946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Industrial-scale test conditions</a:t>
            </a:r>
          </a:p>
          <a:p>
            <a:pPr algn="ctr"/>
            <a:r>
              <a:rPr lang="en-US" sz="1600" dirty="0">
                <a:solidFill>
                  <a:srgbClr val="FFFFFF"/>
                </a:solidFill>
              </a:rPr>
              <a:t>(24x1050mm HR_MK)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84" y="1680630"/>
            <a:ext cx="8433302" cy="1384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84" y="2764764"/>
            <a:ext cx="3904916" cy="24262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1789" y="2671634"/>
            <a:ext cx="4279196" cy="24135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00" y="5292654"/>
            <a:ext cx="7656108" cy="120711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1389774"/>
            <a:ext cx="9144000" cy="0"/>
          </a:xfrm>
          <a:prstGeom prst="line">
            <a:avLst/>
          </a:prstGeom>
          <a:ln w="3175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254250" y="3820014"/>
            <a:ext cx="40585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627574" y="4296263"/>
            <a:ext cx="42042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5ADE-6A1A-422A-8729-ED27F7A2D1AD}" type="slidenum">
              <a:rPr lang="pt-PT" smtClean="0"/>
              <a:t>30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470427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79215"/>
            <a:ext cx="7181848" cy="744538"/>
          </a:xfrm>
        </p:spPr>
        <p:txBody>
          <a:bodyPr/>
          <a:lstStyle/>
          <a:p>
            <a:r>
              <a:rPr lang="en-US"/>
              <a:t>What about CFD? </a:t>
            </a: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(Sgrott et al., 2015)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5ADE-6A1A-422A-8729-ED27F7A2D1AD}" type="slidenum">
              <a:rPr lang="pt-PT" smtClean="0"/>
              <a:t>31</a:t>
            </a:fld>
            <a:endParaRPr lang="pt-PT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939280"/>
            <a:ext cx="8699500" cy="555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582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7452" y="79058"/>
            <a:ext cx="5556518" cy="744538"/>
          </a:xfrm>
        </p:spPr>
        <p:txBody>
          <a:bodyPr/>
          <a:lstStyle/>
          <a:p>
            <a:r>
              <a:rPr lang="en-US"/>
              <a:t>Scaling is no problem</a:t>
            </a:r>
          </a:p>
        </p:txBody>
      </p:sp>
      <p:pic>
        <p:nvPicPr>
          <p:cNvPr id="13" name="Picture 12" descr="Merial_Hydrocyclo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89419" y="1597795"/>
            <a:ext cx="5515358" cy="413651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8766" y="1024095"/>
            <a:ext cx="3751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1x10mm hydrocyclone for mamalian cell separation</a:t>
            </a:r>
          </a:p>
        </p:txBody>
      </p:sp>
      <p:pic>
        <p:nvPicPr>
          <p:cNvPr id="15" name="Picture 14" descr="IMG_025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20" y="3085414"/>
            <a:ext cx="5007479" cy="333831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04909" y="2335006"/>
            <a:ext cx="3751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4x3750mm cyclones for ferrous industry (600,000 m</a:t>
            </a:r>
            <a:r>
              <a:rPr lang="en-US" baseline="30000"/>
              <a:t>3</a:t>
            </a:r>
            <a:r>
              <a:rPr lang="en-US"/>
              <a:t>/h)</a:t>
            </a:r>
          </a:p>
        </p:txBody>
      </p:sp>
    </p:spTree>
    <p:extLst>
      <p:ext uri="{BB962C8B-B14F-4D97-AF65-F5344CB8AC3E}">
        <p14:creationId xmlns:p14="http://schemas.microsoft.com/office/powerpoint/2010/main" val="2107111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6084" y="84348"/>
            <a:ext cx="4783667" cy="744538"/>
          </a:xfrm>
        </p:spPr>
        <p:txBody>
          <a:bodyPr/>
          <a:lstStyle/>
          <a:p>
            <a:r>
              <a:rPr lang="en-US" sz="2800" dirty="0">
                <a:solidFill>
                  <a:srgbClr val="FFFFFF"/>
                </a:solidFill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6257"/>
            <a:ext cx="8229600" cy="4127494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1800" dirty="0"/>
              <a:t>Global optimization with a good simulation (</a:t>
            </a:r>
            <a:r>
              <a:rPr lang="en-US" sz="1800" dirty="0" err="1"/>
              <a:t>PACyc</a:t>
            </a:r>
            <a:r>
              <a:rPr lang="en-US" sz="1800" dirty="0"/>
              <a:t>) is a </a:t>
            </a:r>
            <a:r>
              <a:rPr lang="en-US" sz="1800" dirty="0" err="1"/>
              <a:t>powerfull</a:t>
            </a:r>
            <a:r>
              <a:rPr lang="en-US" sz="1800" dirty="0"/>
              <a:t> weapon to design better cyclones</a:t>
            </a:r>
          </a:p>
          <a:p>
            <a:pPr marL="457200" indent="-457200">
              <a:buFont typeface="Arial"/>
              <a:buChar char="•"/>
            </a:pPr>
            <a:endParaRPr lang="en-US" sz="1800" dirty="0"/>
          </a:p>
          <a:p>
            <a:pPr marL="457200" indent="-457200">
              <a:buFont typeface="Arial"/>
              <a:buChar char="•"/>
            </a:pPr>
            <a:r>
              <a:rPr lang="en-US" sz="1800" dirty="0"/>
              <a:t>Taylor-made cyclones can be designed to meet specific demands</a:t>
            </a:r>
          </a:p>
          <a:p>
            <a:pPr marL="457200" indent="-457200">
              <a:buFont typeface="Arial"/>
              <a:buChar char="•"/>
            </a:pPr>
            <a:endParaRPr lang="en-US" sz="1800" dirty="0"/>
          </a:p>
          <a:p>
            <a:pPr marL="457200" indent="-457200">
              <a:buFont typeface="Arial"/>
              <a:buChar char="•"/>
            </a:pPr>
            <a:r>
              <a:rPr lang="en-US" sz="1800" dirty="0"/>
              <a:t>Different simulation packages will obtain different ‘optimum’ solutions</a:t>
            </a:r>
          </a:p>
          <a:p>
            <a:pPr marL="457200" indent="-457200">
              <a:buFont typeface="Arial"/>
              <a:buChar char="•"/>
            </a:pPr>
            <a:endParaRPr lang="en-US" sz="1800" dirty="0"/>
          </a:p>
          <a:p>
            <a:pPr marL="457200" indent="-457200">
              <a:buFont typeface="Arial"/>
              <a:buChar char="•"/>
            </a:pPr>
            <a:r>
              <a:rPr lang="en-US" sz="1800" dirty="0"/>
              <a:t>The numerical solutions have to be </a:t>
            </a:r>
            <a:r>
              <a:rPr lang="en-US" sz="1800" dirty="0" err="1"/>
              <a:t>throughly</a:t>
            </a:r>
            <a:r>
              <a:rPr lang="en-US" sz="1800" dirty="0"/>
              <a:t> tested before implementation</a:t>
            </a:r>
          </a:p>
          <a:p>
            <a:pPr marL="457200" indent="-457200">
              <a:buFont typeface="Arial"/>
              <a:buChar char="•"/>
            </a:pPr>
            <a:endParaRPr lang="en-US" sz="1800" dirty="0"/>
          </a:p>
          <a:p>
            <a:pPr marL="457200" indent="-457200">
              <a:buFont typeface="Arial"/>
              <a:buChar char="•"/>
            </a:pPr>
            <a:r>
              <a:rPr lang="en-US" sz="1800" dirty="0"/>
              <a:t>ACS has gained a good confidence on its cyclone design methodology</a:t>
            </a:r>
          </a:p>
          <a:p>
            <a:endParaRPr lang="en-US" sz="1800" dirty="0"/>
          </a:p>
          <a:p>
            <a:pPr marL="457200" indent="-457200">
              <a:buFont typeface="Arial"/>
              <a:buChar char="•"/>
            </a:pPr>
            <a:r>
              <a:rPr lang="en-US" sz="1800" dirty="0"/>
              <a:t>Which is the better cyclone will depend partly on the operating conditions and mostly on particle properties (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density, porosity and particle size distribution</a:t>
            </a:r>
            <a:r>
              <a:rPr lang="en-US" sz="1800" dirty="0"/>
              <a:t>).</a:t>
            </a:r>
          </a:p>
          <a:p>
            <a:pPr marL="457200" indent="-457200">
              <a:buFont typeface="Arial"/>
              <a:buChar char="•"/>
            </a:pPr>
            <a:endParaRPr lang="en-US" sz="1800" dirty="0"/>
          </a:p>
          <a:p>
            <a:endParaRPr lang="en-US" sz="1800" dirty="0"/>
          </a:p>
          <a:p>
            <a:pPr marL="457200" indent="-457200">
              <a:buFont typeface="Arial"/>
              <a:buChar char="•"/>
            </a:pPr>
            <a:endParaRPr lang="en-US" sz="1800" dirty="0"/>
          </a:p>
          <a:p>
            <a:pPr marL="457200" indent="-457200">
              <a:buFont typeface="Arial"/>
              <a:buChar char="•"/>
            </a:pPr>
            <a:endParaRPr lang="en-US" sz="18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5ADE-6A1A-422A-8729-ED27F7A2D1AD}" type="slidenum">
              <a:rPr lang="pt-PT" smtClean="0"/>
              <a:t>33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137225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709" y="56830"/>
            <a:ext cx="8138583" cy="744538"/>
          </a:xfrm>
        </p:spPr>
        <p:txBody>
          <a:bodyPr/>
          <a:lstStyle/>
          <a:p>
            <a:r>
              <a:rPr lang="en-US" sz="3000" dirty="0">
                <a:solidFill>
                  <a:srgbClr val="FFFFFF"/>
                </a:solidFill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709" y="1004886"/>
            <a:ext cx="8229600" cy="5351464"/>
          </a:xfrm>
        </p:spPr>
        <p:txBody>
          <a:bodyPr/>
          <a:lstStyle/>
          <a:p>
            <a:r>
              <a:rPr lang="en-US" sz="1200" dirty="0" err="1"/>
              <a:t>Alves</a:t>
            </a:r>
            <a:r>
              <a:rPr lang="en-US" sz="1200" dirty="0"/>
              <a:t>, A., J. </a:t>
            </a:r>
            <a:r>
              <a:rPr lang="en-US" sz="1200" dirty="0" err="1"/>
              <a:t>Paiva</a:t>
            </a:r>
            <a:r>
              <a:rPr lang="en-US" sz="1200" dirty="0"/>
              <a:t> and R. </a:t>
            </a:r>
            <a:r>
              <a:rPr lang="en-US" sz="1200" dirty="0" err="1"/>
              <a:t>Salcedo</a:t>
            </a:r>
            <a:r>
              <a:rPr lang="en-US" sz="1200" dirty="0"/>
              <a:t>, </a:t>
            </a:r>
            <a:r>
              <a:rPr lang="en-US" sz="1200" i="1" dirty="0"/>
              <a:t>Cyclone optimization including particle clustering</a:t>
            </a:r>
            <a:r>
              <a:rPr lang="en-US" sz="1200" dirty="0"/>
              <a:t>, </a:t>
            </a:r>
            <a:r>
              <a:rPr lang="en-US" sz="1200" i="1" dirty="0"/>
              <a:t>Powder Technology vol. 272</a:t>
            </a:r>
            <a:r>
              <a:rPr lang="en-US" sz="1200" dirty="0"/>
              <a:t>, 14-22, 2015.</a:t>
            </a:r>
          </a:p>
          <a:p>
            <a:pPr marL="342900" indent="-342900">
              <a:buAutoNum type="alphaUcPeriod"/>
            </a:pPr>
            <a:endParaRPr lang="en-US" sz="1200" dirty="0"/>
          </a:p>
          <a:p>
            <a:r>
              <a:rPr lang="en-GB" sz="1200"/>
              <a:t>Ho, C. A. and M. Sommerfeld, Modelling of micro-particle agglomeration in turbulent flows, </a:t>
            </a:r>
            <a:r>
              <a:rPr lang="en-GB" sz="1200" i="1"/>
              <a:t>Chemical Engineering Science</a:t>
            </a:r>
            <a:r>
              <a:rPr lang="en-GB" sz="1200"/>
              <a:t>, vol. 57, 3073-3084, 2002.</a:t>
            </a:r>
          </a:p>
          <a:p>
            <a:endParaRPr lang="en-GB" sz="1200"/>
          </a:p>
          <a:p>
            <a:r>
              <a:rPr lang="en-GB" sz="1200"/>
              <a:t>Clift, R., M. Ghadiri and A. C. Hoffman, A critique of two models for cyclone performance, </a:t>
            </a:r>
            <a:r>
              <a:rPr lang="en-GB" sz="1200" i="1"/>
              <a:t>AIChE J.</a:t>
            </a:r>
            <a:r>
              <a:rPr lang="en-GB" sz="1200"/>
              <a:t>, vol. 37 (2), 1991.</a:t>
            </a:r>
          </a:p>
          <a:p>
            <a:endParaRPr lang="pt-PT" sz="1200"/>
          </a:p>
          <a:p>
            <a:r>
              <a:rPr lang="pt-PT" sz="1200" dirty="0" err="1"/>
              <a:t>Sgrott, O.L</a:t>
            </a:r>
            <a:r>
              <a:rPr lang="en-GB" sz="1200" dirty="0" err="1"/>
              <a:t>., Noriler D., Wiggers, V.R. and Meier, H.F., ‘Cyclone optimization by COMPLEX method and CFD simulation’, </a:t>
            </a:r>
            <a:r>
              <a:rPr lang="en-GB" sz="1200" i="1" dirty="0" err="1"/>
              <a:t>Powder Technology</a:t>
            </a:r>
            <a:r>
              <a:rPr lang="en-GB" sz="1200" dirty="0" err="1"/>
              <a:t>, vol. 277, 11-21, 2015.</a:t>
            </a:r>
          </a:p>
          <a:p>
            <a:endParaRPr lang="en-GB" sz="1200" dirty="0" err="1"/>
          </a:p>
          <a:p>
            <a:r>
              <a:rPr lang="en-GB" sz="1200" dirty="0" err="1"/>
              <a:t>Paiva</a:t>
            </a:r>
            <a:r>
              <a:rPr lang="en-GB" sz="1200" dirty="0"/>
              <a:t>,J.,  R. </a:t>
            </a:r>
            <a:r>
              <a:rPr lang="en-GB" sz="1200" dirty="0" err="1"/>
              <a:t>Salcedo</a:t>
            </a:r>
            <a:r>
              <a:rPr lang="en-GB" sz="1200" dirty="0"/>
              <a:t> and P. </a:t>
            </a:r>
            <a:r>
              <a:rPr lang="en-GB" sz="1200" dirty="0" err="1"/>
              <a:t>Araujo</a:t>
            </a:r>
            <a:r>
              <a:rPr lang="en-GB" sz="1200" dirty="0"/>
              <a:t>, Impact of particle agglomeration in cyclones, </a:t>
            </a:r>
            <a:r>
              <a:rPr lang="en-GB" sz="1200" i="1" dirty="0"/>
              <a:t>Chem. Eng. J</a:t>
            </a:r>
            <a:r>
              <a:rPr lang="en-GB" sz="1200" dirty="0"/>
              <a:t>., vol. 162, 861-876, 2010.</a:t>
            </a:r>
          </a:p>
          <a:p>
            <a:endParaRPr lang="pt-PT" sz="1200" dirty="0" err="1"/>
          </a:p>
          <a:p>
            <a:r>
              <a:rPr lang="pt-PT" sz="1200" dirty="0" err="1"/>
              <a:t>Mothes</a:t>
            </a:r>
            <a:r>
              <a:rPr lang="pt-PT" sz="1200" dirty="0"/>
              <a:t>, H. </a:t>
            </a:r>
            <a:r>
              <a:rPr lang="pt-PT" sz="1200" dirty="0" err="1"/>
              <a:t>and</a:t>
            </a:r>
            <a:r>
              <a:rPr lang="pt-PT" sz="1200" dirty="0"/>
              <a:t> F. </a:t>
            </a:r>
            <a:r>
              <a:rPr lang="pt-PT" sz="1200" dirty="0" err="1"/>
              <a:t>Loffler</a:t>
            </a:r>
            <a:r>
              <a:rPr lang="pt-PT" sz="1200" dirty="0"/>
              <a:t>, ‘</a:t>
            </a:r>
            <a:r>
              <a:rPr lang="pt-PT" sz="1200" dirty="0" err="1"/>
              <a:t>Prediction</a:t>
            </a:r>
            <a:r>
              <a:rPr lang="pt-PT" sz="1200" dirty="0"/>
              <a:t> </a:t>
            </a:r>
            <a:r>
              <a:rPr lang="pt-PT" sz="1200" dirty="0" err="1"/>
              <a:t>of</a:t>
            </a:r>
            <a:r>
              <a:rPr lang="pt-PT" sz="1200" dirty="0"/>
              <a:t> </a:t>
            </a:r>
            <a:r>
              <a:rPr lang="pt-PT" sz="1200" dirty="0" err="1"/>
              <a:t>particle</a:t>
            </a:r>
            <a:r>
              <a:rPr lang="pt-PT" sz="1200" dirty="0"/>
              <a:t> </a:t>
            </a:r>
            <a:r>
              <a:rPr lang="pt-PT" sz="1200" dirty="0" err="1"/>
              <a:t>removal</a:t>
            </a:r>
            <a:r>
              <a:rPr lang="pt-PT" sz="1200" dirty="0"/>
              <a:t> </a:t>
            </a:r>
            <a:r>
              <a:rPr lang="pt-PT" sz="1200" dirty="0" err="1"/>
              <a:t>in</a:t>
            </a:r>
            <a:r>
              <a:rPr lang="pt-PT" sz="1200" dirty="0"/>
              <a:t> </a:t>
            </a:r>
            <a:r>
              <a:rPr lang="pt-PT" sz="1200" dirty="0" err="1"/>
              <a:t>cyclone</a:t>
            </a:r>
            <a:r>
              <a:rPr lang="pt-PT" sz="1200" dirty="0"/>
              <a:t> </a:t>
            </a:r>
            <a:r>
              <a:rPr lang="pt-PT" sz="1200" dirty="0" err="1"/>
              <a:t>separators</a:t>
            </a:r>
            <a:r>
              <a:rPr lang="pt-PT" sz="1200" dirty="0"/>
              <a:t>’, </a:t>
            </a:r>
            <a:r>
              <a:rPr lang="pt-PT" sz="1200" i="1" dirty="0" err="1"/>
              <a:t>International</a:t>
            </a:r>
            <a:r>
              <a:rPr lang="pt-PT" sz="1200" i="1" dirty="0"/>
              <a:t> </a:t>
            </a:r>
            <a:r>
              <a:rPr lang="pt-PT" sz="1200" i="1" dirty="0" err="1"/>
              <a:t>Chemical</a:t>
            </a:r>
            <a:r>
              <a:rPr lang="pt-PT" sz="1200" i="1" dirty="0"/>
              <a:t> </a:t>
            </a:r>
            <a:r>
              <a:rPr lang="pt-PT" sz="1200" i="1" dirty="0" err="1"/>
              <a:t>Engineering</a:t>
            </a:r>
            <a:r>
              <a:rPr lang="pt-PT" sz="1200" dirty="0"/>
              <a:t>, vol. 28, 231-240, 1989.</a:t>
            </a:r>
          </a:p>
          <a:p>
            <a:endParaRPr lang="en-GB" sz="1200"/>
          </a:p>
          <a:p>
            <a:r>
              <a:rPr lang="pt-PT" sz="1200" dirty="0" err="1"/>
              <a:t>Salcedo</a:t>
            </a:r>
            <a:r>
              <a:rPr lang="pt-PT" sz="1200" dirty="0"/>
              <a:t>, R. L., ‘</a:t>
            </a:r>
            <a:r>
              <a:rPr lang="pt-PT" sz="1200" dirty="0" err="1"/>
              <a:t>Solving</a:t>
            </a:r>
            <a:r>
              <a:rPr lang="pt-PT" sz="1200" dirty="0"/>
              <a:t> Non-</a:t>
            </a:r>
            <a:r>
              <a:rPr lang="pt-PT" sz="1200" dirty="0" err="1"/>
              <a:t>Convex</a:t>
            </a:r>
            <a:r>
              <a:rPr lang="pt-PT" sz="1200" dirty="0"/>
              <a:t> NLP </a:t>
            </a:r>
            <a:r>
              <a:rPr lang="pt-PT" sz="1200" dirty="0" err="1"/>
              <a:t>and</a:t>
            </a:r>
            <a:r>
              <a:rPr lang="pt-PT" sz="1200" dirty="0"/>
              <a:t> MINLP </a:t>
            </a:r>
            <a:r>
              <a:rPr lang="pt-PT" sz="1200" dirty="0" err="1"/>
              <a:t>Problems</a:t>
            </a:r>
            <a:r>
              <a:rPr lang="pt-PT" sz="1200" dirty="0"/>
              <a:t> </a:t>
            </a:r>
            <a:r>
              <a:rPr lang="pt-PT" sz="1200" dirty="0" err="1"/>
              <a:t>with</a:t>
            </a:r>
            <a:r>
              <a:rPr lang="pt-PT" sz="1200" dirty="0"/>
              <a:t> </a:t>
            </a:r>
            <a:r>
              <a:rPr lang="pt-PT" sz="1200" dirty="0" err="1"/>
              <a:t>Adaptive</a:t>
            </a:r>
            <a:r>
              <a:rPr lang="pt-PT" sz="1200" dirty="0"/>
              <a:t> </a:t>
            </a:r>
            <a:r>
              <a:rPr lang="pt-PT" sz="1200" dirty="0" err="1"/>
              <a:t>Random-Search</a:t>
            </a:r>
            <a:r>
              <a:rPr lang="pt-PT" sz="1200" dirty="0"/>
              <a:t>’, </a:t>
            </a:r>
            <a:r>
              <a:rPr lang="pt-PT" sz="1200" i="1" dirty="0" err="1"/>
              <a:t>Ind</a:t>
            </a:r>
            <a:r>
              <a:rPr lang="pt-PT" sz="1200" i="1" dirty="0"/>
              <a:t>. </a:t>
            </a:r>
            <a:r>
              <a:rPr lang="pt-PT" sz="1200" i="1" dirty="0" err="1"/>
              <a:t>Eng</a:t>
            </a:r>
            <a:r>
              <a:rPr lang="pt-PT" sz="1200" i="1" dirty="0"/>
              <a:t>. </a:t>
            </a:r>
            <a:r>
              <a:rPr lang="pt-PT" sz="1200" i="1" dirty="0" err="1"/>
              <a:t>Chem</a:t>
            </a:r>
            <a:r>
              <a:rPr lang="pt-PT" sz="1200" i="1" dirty="0"/>
              <a:t>. </a:t>
            </a:r>
            <a:r>
              <a:rPr lang="pt-PT" sz="1200" i="1" dirty="0" err="1"/>
              <a:t>Res</a:t>
            </a:r>
            <a:r>
              <a:rPr lang="pt-PT" sz="1200" dirty="0"/>
              <a:t>., vol. 31, no.1, 262-273, 1992.</a:t>
            </a:r>
            <a:endParaRPr lang="en-GB" sz="1200" dirty="0"/>
          </a:p>
          <a:p>
            <a:endParaRPr lang="en-US" sz="1200" dirty="0"/>
          </a:p>
          <a:p>
            <a:r>
              <a:rPr lang="pt-PT" sz="1200" dirty="0" err="1"/>
              <a:t>Salcedo</a:t>
            </a:r>
            <a:r>
              <a:rPr lang="pt-PT" sz="1200" dirty="0"/>
              <a:t>, R. </a:t>
            </a:r>
            <a:r>
              <a:rPr lang="pt-PT" sz="1200" dirty="0" err="1"/>
              <a:t>and</a:t>
            </a:r>
            <a:r>
              <a:rPr lang="pt-PT" sz="1200" dirty="0"/>
              <a:t> Coelho, M., ‘</a:t>
            </a:r>
            <a:r>
              <a:rPr lang="pt-PT" sz="1200" dirty="0" err="1"/>
              <a:t>Turbulent</a:t>
            </a:r>
            <a:r>
              <a:rPr lang="pt-PT" sz="1200" dirty="0"/>
              <a:t> </a:t>
            </a:r>
            <a:r>
              <a:rPr lang="pt-PT" sz="1200" dirty="0" err="1"/>
              <a:t>dispersion</a:t>
            </a:r>
            <a:r>
              <a:rPr lang="pt-PT" sz="1200" dirty="0"/>
              <a:t> </a:t>
            </a:r>
            <a:r>
              <a:rPr lang="pt-PT" sz="1200" dirty="0" err="1"/>
              <a:t>coefficients</a:t>
            </a:r>
            <a:r>
              <a:rPr lang="pt-PT" sz="1200" dirty="0"/>
              <a:t> </a:t>
            </a:r>
            <a:r>
              <a:rPr lang="pt-PT" sz="1200" dirty="0" err="1"/>
              <a:t>in</a:t>
            </a:r>
            <a:r>
              <a:rPr lang="pt-PT" sz="1200" dirty="0"/>
              <a:t> </a:t>
            </a:r>
            <a:r>
              <a:rPr lang="pt-PT" sz="1200" dirty="0" err="1"/>
              <a:t>cyclone</a:t>
            </a:r>
            <a:r>
              <a:rPr lang="pt-PT" sz="1200" dirty="0"/>
              <a:t> </a:t>
            </a:r>
            <a:r>
              <a:rPr lang="pt-PT" sz="1200" dirty="0" err="1"/>
              <a:t>flow</a:t>
            </a:r>
            <a:r>
              <a:rPr lang="pt-PT" sz="1200" dirty="0"/>
              <a:t> – </a:t>
            </a:r>
            <a:r>
              <a:rPr lang="pt-PT" sz="1200" dirty="0" err="1"/>
              <a:t>an</a:t>
            </a:r>
            <a:r>
              <a:rPr lang="pt-PT" sz="1200" dirty="0"/>
              <a:t> </a:t>
            </a:r>
            <a:r>
              <a:rPr lang="pt-PT" sz="1200" dirty="0" err="1"/>
              <a:t>empirical</a:t>
            </a:r>
            <a:r>
              <a:rPr lang="pt-PT" sz="1200" dirty="0"/>
              <a:t> </a:t>
            </a:r>
            <a:r>
              <a:rPr lang="pt-PT" sz="1200" dirty="0" err="1"/>
              <a:t>approach</a:t>
            </a:r>
            <a:r>
              <a:rPr lang="pt-PT" sz="1200" dirty="0"/>
              <a:t>’, </a:t>
            </a:r>
            <a:r>
              <a:rPr lang="pt-PT" sz="1200" i="1" dirty="0"/>
              <a:t>Can. J. </a:t>
            </a:r>
            <a:r>
              <a:rPr lang="pt-PT" sz="1200" i="1" dirty="0" err="1"/>
              <a:t>Chem</a:t>
            </a:r>
            <a:r>
              <a:rPr lang="pt-PT" sz="1200" i="1" dirty="0"/>
              <a:t>. </a:t>
            </a:r>
            <a:r>
              <a:rPr lang="pt-PT" sz="1200" i="1" dirty="0" err="1"/>
              <a:t>Eng</a:t>
            </a:r>
            <a:r>
              <a:rPr lang="pt-PT" sz="1200" dirty="0"/>
              <a:t>., vol. 77, 609-617, 1999.</a:t>
            </a:r>
            <a:endParaRPr lang="en-GB" sz="1200" dirty="0"/>
          </a:p>
          <a:p>
            <a:endParaRPr lang="en-GB" sz="1200" dirty="0"/>
          </a:p>
          <a:p>
            <a:r>
              <a:rPr lang="en-GB" sz="1200"/>
              <a:t>Salcedo, R. L., High efficiency cyclones, EP0972572A2, European Patent Application 99670006.8, Bulletin 2000103, January 19, 2000 (granted).</a:t>
            </a:r>
          </a:p>
          <a:p>
            <a:endParaRPr lang="en-GB" sz="1200"/>
          </a:p>
          <a:p>
            <a:r>
              <a:rPr lang="en-GB" sz="1200"/>
              <a:t>Salcedo, R. and J. Paiva, Reverse flow agglomerating cyclone and process thereof, PTC 107312, INPI, November 25, 2013 (pending).</a:t>
            </a:r>
            <a:endParaRPr lang="en-GB" sz="1200" i="1"/>
          </a:p>
          <a:p>
            <a:endParaRPr lang="en-GB" sz="1200" i="1"/>
          </a:p>
          <a:p>
            <a:endParaRPr lang="en-GB" sz="1200" i="1"/>
          </a:p>
          <a:p>
            <a:endParaRPr lang="en-GB" sz="1200" i="1"/>
          </a:p>
          <a:p>
            <a:endParaRPr lang="en-GB" sz="1200" i="1"/>
          </a:p>
          <a:p>
            <a:endParaRPr lang="en-GB" sz="1200" i="1"/>
          </a:p>
          <a:p>
            <a:endParaRPr lang="en-GB" sz="1200" i="1"/>
          </a:p>
          <a:p>
            <a:endParaRPr lang="en-GB" sz="1200" i="1"/>
          </a:p>
          <a:p>
            <a:endParaRPr lang="en-GB" sz="1200" i="1"/>
          </a:p>
          <a:p>
            <a:endParaRPr lang="en-GB" sz="1200" i="1"/>
          </a:p>
          <a:p>
            <a:endParaRPr lang="en-GB" sz="1200" i="1"/>
          </a:p>
          <a:p>
            <a:endParaRPr lang="en-GB" sz="1200" i="1"/>
          </a:p>
          <a:p>
            <a:endParaRPr lang="en-GB" sz="1200" i="1"/>
          </a:p>
          <a:p>
            <a:endParaRPr lang="en-GB" sz="1200" i="1"/>
          </a:p>
          <a:p>
            <a:endParaRPr lang="en-GB" sz="1200" i="1"/>
          </a:p>
          <a:p>
            <a:endParaRPr lang="en-GB" sz="1200" i="1"/>
          </a:p>
          <a:p>
            <a:endParaRPr lang="en-GB" sz="1200" i="1"/>
          </a:p>
          <a:p>
            <a:endParaRPr lang="en-GB" sz="1200" i="1"/>
          </a:p>
          <a:p>
            <a:endParaRPr lang="en-GB" sz="1200" i="1"/>
          </a:p>
          <a:p>
            <a:endParaRPr lang="en-GB" sz="1200" i="1"/>
          </a:p>
          <a:p>
            <a:endParaRPr lang="en-GB" sz="1200" i="1"/>
          </a:p>
          <a:p>
            <a:endParaRPr lang="en-GB" sz="1200" i="1"/>
          </a:p>
          <a:p>
            <a:endParaRPr lang="en-GB" sz="1200" i="1"/>
          </a:p>
          <a:p>
            <a:endParaRPr lang="en-GB" sz="1200" i="1"/>
          </a:p>
          <a:p>
            <a:endParaRPr lang="en-GB" sz="1200" i="1"/>
          </a:p>
          <a:p>
            <a:endParaRPr lang="en-GB" sz="1200" i="1"/>
          </a:p>
          <a:p>
            <a:endParaRPr lang="en-GB" sz="1200" i="1"/>
          </a:p>
          <a:p>
            <a:endParaRPr lang="en-GB" sz="1200" i="1"/>
          </a:p>
          <a:p>
            <a:endParaRPr lang="en-GB" sz="1200" i="1"/>
          </a:p>
          <a:p>
            <a:endParaRPr lang="en-GB" sz="1200" i="1"/>
          </a:p>
          <a:p>
            <a:endParaRPr lang="en-GB" sz="1200" i="1"/>
          </a:p>
          <a:p>
            <a:endParaRPr lang="en-GB" sz="1200" i="1"/>
          </a:p>
          <a:p>
            <a:r>
              <a:rPr lang="en-GB" sz="1200"/>
              <a:t> </a:t>
            </a:r>
            <a:endParaRPr lang="pt-PT" sz="12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5ADE-6A1A-422A-8729-ED27F7A2D1AD}" type="slidenum">
              <a:rPr lang="pt-PT" smtClean="0"/>
              <a:t>34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528947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50" y="2127250"/>
            <a:ext cx="5556250" cy="2603500"/>
          </a:xfrm>
        </p:spPr>
        <p:txBody>
          <a:bodyPr/>
          <a:lstStyle/>
          <a:p>
            <a:r>
              <a:rPr lang="en-US"/>
              <a:t>Thank you</a:t>
            </a:r>
            <a:br>
              <a:rPr lang="en-US"/>
            </a:br>
            <a:br>
              <a:rPr lang="en-US"/>
            </a:br>
            <a:r>
              <a:rPr lang="en-US"/>
              <a:t>contacts: </a:t>
            </a:r>
            <a:r>
              <a:rPr lang="en-US" sz="2800"/>
              <a:t>technical@acsystems.pt</a:t>
            </a: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5ADE-6A1A-422A-8729-ED27F7A2D1AD}" type="slidenum">
              <a:rPr lang="pt-PT" smtClean="0"/>
              <a:t>35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45434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16001" y="28415"/>
            <a:ext cx="7141094" cy="744538"/>
          </a:xfrm>
        </p:spPr>
        <p:txBody>
          <a:bodyPr/>
          <a:lstStyle/>
          <a:p>
            <a:r>
              <a:rPr lang="en-US" sz="2800" dirty="0" err="1">
                <a:solidFill>
                  <a:srgbClr val="FFFFFF"/>
                </a:solidFill>
              </a:rPr>
              <a:t>Particle size distributions in SD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603" y="934743"/>
            <a:ext cx="7962492" cy="551703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939983" y="2413400"/>
            <a:ext cx="995087" cy="91658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Very Fine</a:t>
            </a:r>
          </a:p>
        </p:txBody>
      </p:sp>
      <p:sp>
        <p:nvSpPr>
          <p:cNvPr id="7" name="Oval 6"/>
          <p:cNvSpPr/>
          <p:nvPr/>
        </p:nvSpPr>
        <p:spPr>
          <a:xfrm>
            <a:off x="4548170" y="3958005"/>
            <a:ext cx="995087" cy="91658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Fine</a:t>
            </a:r>
          </a:p>
        </p:txBody>
      </p:sp>
      <p:sp>
        <p:nvSpPr>
          <p:cNvPr id="8" name="Oval 7"/>
          <p:cNvSpPr/>
          <p:nvPr/>
        </p:nvSpPr>
        <p:spPr>
          <a:xfrm>
            <a:off x="6752186" y="3689815"/>
            <a:ext cx="984231" cy="91658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Coarse</a:t>
            </a:r>
          </a:p>
        </p:txBody>
      </p:sp>
      <p:sp>
        <p:nvSpPr>
          <p:cNvPr id="9" name="Oval 8"/>
          <p:cNvSpPr/>
          <p:nvPr/>
        </p:nvSpPr>
        <p:spPr>
          <a:xfrm>
            <a:off x="5884099" y="2626496"/>
            <a:ext cx="1079734" cy="1063319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Medium</a:t>
            </a: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5ADE-6A1A-422A-8729-ED27F7A2D1AD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12118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917" y="28415"/>
            <a:ext cx="7353299" cy="744538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How can we design better cyclones?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778" y="1527304"/>
            <a:ext cx="3000597" cy="47798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690" y="2015524"/>
            <a:ext cx="51508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The cyclone geometry is defined by 7 dimensionless ratios of its 8 independent dimensions to the cyclone D</a:t>
            </a:r>
          </a:p>
          <a:p>
            <a:endParaRPr lang="en-US"/>
          </a:p>
          <a:p>
            <a:pPr marL="285750" indent="-285750">
              <a:buFont typeface="Arial"/>
              <a:buChar char="•"/>
            </a:pPr>
            <a:r>
              <a:rPr lang="en-US"/>
              <a:t>To optimize the geometry </a:t>
            </a:r>
            <a:r>
              <a:rPr lang="en-US">
                <a:cs typeface="Symbol" charset="2"/>
              </a:rPr>
              <a:t>becomes a problem with 7 degrees of freedom, usually non-linear and non-convex</a:t>
            </a:r>
          </a:p>
          <a:p>
            <a:endParaRPr lang="en-US">
              <a:cs typeface="Symbol" charset="2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cs typeface="Symbol" charset="2"/>
              </a:rPr>
              <a:t>A 2-level factorial design would require building 128 prototypes and a 4-level, 16384…… </a:t>
            </a: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5ADE-6A1A-422A-8729-ED27F7A2D1AD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19421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92151"/>
            <a:ext cx="2133600" cy="365125"/>
          </a:xfrm>
        </p:spPr>
        <p:txBody>
          <a:bodyPr/>
          <a:lstStyle/>
          <a:p>
            <a:fld id="{812E5ADE-6A1A-422A-8729-ED27F7A2D1AD}" type="slidenum">
              <a:rPr lang="pt-PT" smtClean="0"/>
              <a:t>6</a:t>
            </a:fld>
            <a:endParaRPr lang="pt-PT"/>
          </a:p>
        </p:txBody>
      </p:sp>
      <p:sp>
        <p:nvSpPr>
          <p:cNvPr id="6" name="Rectangle 5"/>
          <p:cNvSpPr/>
          <p:nvPr/>
        </p:nvSpPr>
        <p:spPr>
          <a:xfrm>
            <a:off x="1520460" y="1462537"/>
            <a:ext cx="3327124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4209" y="1437982"/>
            <a:ext cx="3243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Setting up a mathematic problem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1385" y="2810073"/>
            <a:ext cx="428835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sz="1600" dirty="0"/>
          </a:p>
          <a:p>
            <a:r>
              <a:rPr lang="en-US" sz="1600" b="1" dirty="0"/>
              <a:t>Equality constrains</a:t>
            </a:r>
          </a:p>
          <a:p>
            <a:endParaRPr lang="en-US" sz="1600" b="1" dirty="0"/>
          </a:p>
          <a:p>
            <a:pPr marL="285750" indent="-285750">
              <a:buFont typeface="Arial"/>
              <a:buChar char="•"/>
            </a:pPr>
            <a:r>
              <a:rPr lang="fr-FR" sz="1600" dirty="0"/>
              <a:t>Relevant design équations (cyclone </a:t>
            </a:r>
            <a:r>
              <a:rPr lang="fr-FR" sz="1600" dirty="0" err="1"/>
              <a:t>modeling</a:t>
            </a:r>
            <a:r>
              <a:rPr lang="fr-FR" sz="1600" dirty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Particle size distribution and density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Gas flow rate and dust load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Gas temperature, density and viscosity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b="1" dirty="0"/>
              <a:t>Solution: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951385" y="5363941"/>
            <a:ext cx="432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02135" y="5363941"/>
            <a:ext cx="28185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Numerically optimized cyclones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53564" y="3021745"/>
            <a:ext cx="24416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Inequality constrains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s-ES_tradnl" sz="1600" dirty="0" err="1"/>
              <a:t>Maximum</a:t>
            </a:r>
            <a:r>
              <a:rPr lang="es-ES_tradnl" sz="1600" dirty="0"/>
              <a:t> </a:t>
            </a:r>
            <a:r>
              <a:rPr lang="es-ES_tradnl" sz="1600" dirty="0" err="1"/>
              <a:t>pressure</a:t>
            </a:r>
            <a:r>
              <a:rPr lang="es-ES_tradnl" sz="1600" dirty="0"/>
              <a:t> </a:t>
            </a:r>
            <a:r>
              <a:rPr lang="es-ES_tradnl" sz="1600" dirty="0" err="1"/>
              <a:t>loss</a:t>
            </a:r>
            <a:endParaRPr lang="es-ES_tradnl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Saltation velocity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Geometric constraints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934" y="5152441"/>
            <a:ext cx="2933700" cy="5715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3111385" y="1884628"/>
            <a:ext cx="0" cy="417444"/>
          </a:xfrm>
          <a:prstGeom prst="straightConnector1">
            <a:avLst/>
          </a:prstGeom>
          <a:ln w="28575" cap="sq" cmpd="sng">
            <a:solidFill>
              <a:schemeClr val="tx2"/>
            </a:solidFill>
            <a:miter lim="800000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434715" y="5543264"/>
            <a:ext cx="328888" cy="0"/>
          </a:xfrm>
          <a:prstGeom prst="straightConnector1">
            <a:avLst/>
          </a:prstGeom>
          <a:ln w="28575" cap="sq" cmpd="sng">
            <a:solidFill>
              <a:schemeClr val="tx2"/>
            </a:solidFill>
            <a:miter lim="800000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445448" y="2284433"/>
            <a:ext cx="32710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Maximize efficiency, conditioned to: </a:t>
            </a:r>
          </a:p>
        </p:txBody>
      </p:sp>
      <p:sp>
        <p:nvSpPr>
          <p:cNvPr id="16" name="CaixaDeTexto 17"/>
          <p:cNvSpPr txBox="1"/>
          <p:nvPr/>
        </p:nvSpPr>
        <p:spPr>
          <a:xfrm>
            <a:off x="0" y="6765955"/>
            <a:ext cx="100853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100" dirty="0" err="1">
                <a:solidFill>
                  <a:schemeClr val="accent1">
                    <a:lumMod val="75000"/>
                  </a:schemeClr>
                </a:solidFill>
                <a:latin typeface="DINRegular"/>
              </a:rPr>
              <a:t>Advanced</a:t>
            </a:r>
            <a:r>
              <a:rPr lang="pt-PT" sz="1100" dirty="0">
                <a:solidFill>
                  <a:schemeClr val="accent1">
                    <a:lumMod val="75000"/>
                  </a:schemeClr>
                </a:solidFill>
                <a:latin typeface="DINRegular"/>
              </a:rPr>
              <a:t> </a:t>
            </a:r>
            <a:r>
              <a:rPr lang="pt-PT" sz="1100" dirty="0" err="1">
                <a:solidFill>
                  <a:schemeClr val="accent1">
                    <a:lumMod val="75000"/>
                  </a:schemeClr>
                </a:solidFill>
                <a:latin typeface="DINRegular"/>
              </a:rPr>
              <a:t>Cyclone</a:t>
            </a:r>
            <a:r>
              <a:rPr lang="pt-PT" sz="1100" dirty="0">
                <a:solidFill>
                  <a:schemeClr val="accent1">
                    <a:lumMod val="75000"/>
                  </a:schemeClr>
                </a:solidFill>
                <a:latin typeface="DINRegular"/>
              </a:rPr>
              <a:t> </a:t>
            </a:r>
            <a:r>
              <a:rPr lang="pt-PT" sz="1100" dirty="0" err="1">
                <a:solidFill>
                  <a:schemeClr val="accent1">
                    <a:lumMod val="75000"/>
                  </a:schemeClr>
                </a:solidFill>
                <a:latin typeface="DINRegular"/>
              </a:rPr>
              <a:t>Systems</a:t>
            </a:r>
            <a:r>
              <a:rPr lang="pt-PT" sz="1100" dirty="0">
                <a:solidFill>
                  <a:schemeClr val="accent1">
                    <a:lumMod val="75000"/>
                  </a:schemeClr>
                </a:solidFill>
                <a:latin typeface="DINRegular"/>
              </a:rPr>
              <a:t> | www.acsystems.pt</a:t>
            </a:r>
          </a:p>
        </p:txBody>
      </p:sp>
    </p:spTree>
    <p:extLst>
      <p:ext uri="{BB962C8B-B14F-4D97-AF65-F5344CB8AC3E}">
        <p14:creationId xmlns:p14="http://schemas.microsoft.com/office/powerpoint/2010/main" val="352050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415"/>
            <a:ext cx="9144000" cy="744538"/>
          </a:xfrm>
        </p:spPr>
        <p:txBody>
          <a:bodyPr/>
          <a:lstStyle/>
          <a:p>
            <a:r>
              <a:rPr lang="en-US" sz="2800" dirty="0">
                <a:solidFill>
                  <a:srgbClr val="FFFFFF"/>
                </a:solidFill>
              </a:rPr>
              <a:t>The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5785"/>
            <a:ext cx="8229600" cy="3268132"/>
          </a:xfrm>
        </p:spPr>
        <p:txBody>
          <a:bodyPr>
            <a:normAutofit/>
          </a:bodyPr>
          <a:lstStyle/>
          <a:p>
            <a:pPr marL="457200" lvl="1" indent="-457200">
              <a:buFont typeface="Arial"/>
              <a:buChar char="•"/>
            </a:pPr>
            <a:r>
              <a:rPr lang="en-US" sz="2000"/>
              <a:t>We have abandoned pure empiricism and resorted to mathematical programming</a:t>
            </a:r>
          </a:p>
          <a:p>
            <a:endParaRPr lang="en-US" sz="2000"/>
          </a:p>
          <a:p>
            <a:pPr marL="457200" indent="-457200">
              <a:buFont typeface="Arial"/>
              <a:buChar char="•"/>
            </a:pPr>
            <a:endParaRPr lang="en-US" sz="2000"/>
          </a:p>
          <a:p>
            <a:pPr marL="457200" indent="-457200">
              <a:buFont typeface="Arial"/>
              <a:buChar char="•"/>
            </a:pPr>
            <a:r>
              <a:rPr lang="en-US" sz="2000"/>
              <a:t>Use empiricism only to test and possibly improve the numerical solution, found among thousands of virtual prototypes</a:t>
            </a:r>
          </a:p>
          <a:p>
            <a:pPr marL="457200" indent="-457200">
              <a:buFont typeface="Arial"/>
              <a:buChar char="•"/>
            </a:pPr>
            <a:endParaRPr lang="en-US" sz="2000"/>
          </a:p>
          <a:p>
            <a:endParaRPr lang="en-US" sz="2000"/>
          </a:p>
          <a:p>
            <a:pPr marL="457200" indent="-457200">
              <a:buFont typeface="Arial"/>
              <a:buChar char="•"/>
            </a:pPr>
            <a:r>
              <a:rPr lang="en-US" sz="2000"/>
              <a:t>But first, one has to understand how cyclones work…</a:t>
            </a:r>
            <a:r>
              <a:rPr lang="en-US" sz="2000">
                <a:solidFill>
                  <a:srgbClr val="FF0000"/>
                </a:solidFill>
              </a:rPr>
              <a:t>cyclones are deceptively simple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5ADE-6A1A-422A-8729-ED27F7A2D1AD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5329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415"/>
            <a:ext cx="9143999" cy="744538"/>
          </a:xfrm>
        </p:spPr>
        <p:txBody>
          <a:bodyPr/>
          <a:lstStyle/>
          <a:p>
            <a:r>
              <a:rPr lang="en-US" sz="2800" dirty="0">
                <a:solidFill>
                  <a:srgbClr val="FFFFFF"/>
                </a:solidFill>
              </a:rPr>
              <a:t>Cyclone dynamics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065868"/>
            <a:ext cx="8420025" cy="3617382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000"/>
              <a:t>Effect of operating conditions</a:t>
            </a:r>
          </a:p>
          <a:p>
            <a:r>
              <a:rPr lang="en-US" sz="2000"/>
              <a:t>	(P, T, PSD)</a:t>
            </a:r>
          </a:p>
          <a:p>
            <a:pPr marL="457200" indent="-457200">
              <a:buFont typeface="Arial"/>
              <a:buChar char="•"/>
            </a:pPr>
            <a:endParaRPr lang="en-US" sz="2000"/>
          </a:p>
          <a:p>
            <a:pPr marL="457200" indent="-457200">
              <a:buFont typeface="Arial"/>
              <a:buChar char="•"/>
            </a:pPr>
            <a:r>
              <a:rPr lang="en-US" sz="2000"/>
              <a:t>Effect of multiphase flow</a:t>
            </a:r>
          </a:p>
          <a:p>
            <a:r>
              <a:rPr lang="en-US" sz="2000"/>
              <a:t>	(inlet concentration, particle density and porosity, …)</a:t>
            </a:r>
          </a:p>
          <a:p>
            <a:pPr marL="457200" indent="-457200">
              <a:buFont typeface="Arial"/>
              <a:buChar char="•"/>
            </a:pPr>
            <a:endParaRPr lang="en-US" sz="2000"/>
          </a:p>
          <a:p>
            <a:pPr marL="457200" indent="-457200">
              <a:buFont typeface="Arial"/>
              <a:buChar char="•"/>
            </a:pPr>
            <a:r>
              <a:rPr lang="en-US" sz="2000"/>
              <a:t>Possible clustering and strand formation (</a:t>
            </a:r>
            <a:r>
              <a:rPr lang="en-US" sz="1200"/>
              <a:t>Muschelknautz</a:t>
            </a:r>
            <a:r>
              <a:rPr lang="en-US" sz="2000"/>
              <a:t>)</a:t>
            </a:r>
          </a:p>
          <a:p>
            <a:pPr marL="457200" indent="-457200">
              <a:buFont typeface="Arial"/>
              <a:buChar char="•"/>
            </a:pPr>
            <a:endParaRPr lang="en-US" sz="2000"/>
          </a:p>
          <a:p>
            <a:pPr marL="457200" indent="-457200">
              <a:buFont typeface="Arial"/>
              <a:buChar char="•"/>
            </a:pPr>
            <a:r>
              <a:rPr lang="en-US" sz="2000"/>
              <a:t>Highly vorticial asymmetric turbulent flow field</a:t>
            </a:r>
          </a:p>
          <a:p>
            <a:pPr marL="457200" indent="-457200">
              <a:buFont typeface="Arial"/>
              <a:buChar char="•"/>
            </a:pPr>
            <a:endParaRPr lang="en-US" sz="2000"/>
          </a:p>
          <a:p>
            <a:pPr marL="457200" indent="-457200">
              <a:buFont typeface="Arial"/>
              <a:buChar char="•"/>
            </a:pPr>
            <a:r>
              <a:rPr lang="en-US" sz="2000"/>
              <a:t>CFD only in 2015 used for global optimization</a:t>
            </a:r>
          </a:p>
          <a:p>
            <a:pPr marL="457200" indent="-457200">
              <a:buFont typeface="Arial"/>
              <a:buChar char="•"/>
            </a:pPr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5ADE-6A1A-422A-8729-ED27F7A2D1AD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58394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415"/>
            <a:ext cx="9144000" cy="744538"/>
          </a:xfrm>
        </p:spPr>
        <p:txBody>
          <a:bodyPr/>
          <a:lstStyle/>
          <a:p>
            <a:r>
              <a:rPr lang="en-US" sz="2800" dirty="0">
                <a:solidFill>
                  <a:srgbClr val="FFFFFF"/>
                </a:solidFill>
              </a:rPr>
              <a:t>How to proceed?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5784"/>
            <a:ext cx="8229600" cy="303529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/>
              <a:t>Find an appropriate collection model -</a:t>
            </a:r>
            <a:r>
              <a:rPr lang="en-US" sz="2000">
                <a:solidFill>
                  <a:srgbClr val="FF0000"/>
                </a:solidFill>
              </a:rPr>
              <a:t> neglect particle-particle interaction</a:t>
            </a:r>
          </a:p>
          <a:p>
            <a:pPr marL="457200" indent="-457200">
              <a:buFont typeface="+mj-lt"/>
              <a:buAutoNum type="arabicPeriod"/>
            </a:pPr>
            <a:endParaRPr lang="en-US" sz="200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/>
              <a:t>Superimpose particle-particle interaction</a:t>
            </a:r>
          </a:p>
          <a:p>
            <a:endParaRPr lang="en-US" sz="2000"/>
          </a:p>
          <a:p>
            <a:pPr marL="514350" indent="-514350">
              <a:buFont typeface="+mj-lt"/>
              <a:buAutoNum type="arabicPeriod"/>
            </a:pPr>
            <a:r>
              <a:rPr lang="en-US" sz="2000"/>
              <a:t>Optimize using a global optimizer -</a:t>
            </a:r>
            <a:r>
              <a:rPr lang="en-US" sz="2000">
                <a:solidFill>
                  <a:srgbClr val="FF0000"/>
                </a:solidFill>
              </a:rPr>
              <a:t> stochastic is slower but much better at obtaining the global optimum (</a:t>
            </a:r>
            <a:r>
              <a:rPr lang="en-US" sz="1200">
                <a:solidFill>
                  <a:srgbClr val="FF0000"/>
                </a:solidFill>
              </a:rPr>
              <a:t>Salcedo, 1992</a:t>
            </a:r>
            <a:r>
              <a:rPr lang="en-US" sz="2000">
                <a:solidFill>
                  <a:srgbClr val="FF0000"/>
                </a:solidFill>
              </a:rPr>
              <a:t>)</a:t>
            </a:r>
          </a:p>
          <a:p>
            <a:endParaRPr lang="en-US" sz="2000"/>
          </a:p>
          <a:p>
            <a:pPr marL="514350" indent="-514350">
              <a:buFont typeface="+mj-lt"/>
              <a:buAutoNum type="arabicPeriod"/>
            </a:pPr>
            <a:r>
              <a:rPr lang="en-US" sz="2000"/>
              <a:t>Build and test the numerical solution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5ADE-6A1A-422A-8729-ED27F7A2D1AD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8939116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1663</TotalTime>
  <Words>1674</Words>
  <Application>Microsoft Macintosh PowerPoint</Application>
  <PresentationFormat>On-screen Show (4:3)</PresentationFormat>
  <Paragraphs>308</Paragraphs>
  <Slides>35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ヒラギノ角ゴ Pro W3</vt:lpstr>
      <vt:lpstr>Arial</vt:lpstr>
      <vt:lpstr>Calibri</vt:lpstr>
      <vt:lpstr>DINRegular</vt:lpstr>
      <vt:lpstr>Symbol</vt:lpstr>
      <vt:lpstr>Wingdings</vt:lpstr>
      <vt:lpstr>1_Office Theme</vt:lpstr>
      <vt:lpstr>Custom Design</vt:lpstr>
      <vt:lpstr>Equation</vt:lpstr>
      <vt:lpstr>Cyclone science and improving product recovery in spray drying (SD) processes</vt:lpstr>
      <vt:lpstr> Why are cyclones important in SD? </vt:lpstr>
      <vt:lpstr>Several constraints are imposed on design</vt:lpstr>
      <vt:lpstr>Particle size distributions in SD</vt:lpstr>
      <vt:lpstr>How can we design better cyclones?</vt:lpstr>
      <vt:lpstr>PowerPoint Presentation</vt:lpstr>
      <vt:lpstr>The solution</vt:lpstr>
      <vt:lpstr>Cyclone dynamics</vt:lpstr>
      <vt:lpstr>How to proceed?</vt:lpstr>
      <vt:lpstr>1. Find an appropriate collection model</vt:lpstr>
      <vt:lpstr>PowerPoint Presentation</vt:lpstr>
      <vt:lpstr>PowerPoint Presentation</vt:lpstr>
      <vt:lpstr>2. Superimpose particle-particle interaction</vt:lpstr>
      <vt:lpstr>PowerPoint Presentation</vt:lpstr>
      <vt:lpstr>Schematics of particle-particle collisions</vt:lpstr>
      <vt:lpstr>Clustering (based on Ho and Sommerfeld, 2002)</vt:lpstr>
      <vt:lpstr>Main Model Equations (PACyc)</vt:lpstr>
      <vt:lpstr>Effect of maximum collision (target) diameter</vt:lpstr>
      <vt:lpstr>PowerPoint Presentation</vt:lpstr>
      <vt:lpstr>Effect of residence time</vt:lpstr>
      <vt:lpstr>PowerPoint Presentation</vt:lpstr>
      <vt:lpstr>PowerPoint Presentation</vt:lpstr>
      <vt:lpstr>3. Optimize with the PACyc model</vt:lpstr>
      <vt:lpstr>PowerPoint Presentation</vt:lpstr>
      <vt:lpstr>Grade-efficiencies including clustering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about CFD? (Sgrott et al., 2015)</vt:lpstr>
      <vt:lpstr>Scaling is no problem</vt:lpstr>
      <vt:lpstr>Conclusions</vt:lpstr>
      <vt:lpstr>References</vt:lpstr>
      <vt:lpstr>Thank you  contacts: technical@acsystems.pt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UnivLeeds</dc:title>
  <dc:subject/>
  <dc:creator>Romualdo Salcedo</dc:creator>
  <cp:keywords/>
  <dc:description/>
  <cp:lastModifiedBy>Equipa Financeira</cp:lastModifiedBy>
  <cp:revision>174</cp:revision>
  <cp:lastPrinted>2015-02-13T12:07:00Z</cp:lastPrinted>
  <dcterms:created xsi:type="dcterms:W3CDTF">2014-07-30T00:58:29Z</dcterms:created>
  <dcterms:modified xsi:type="dcterms:W3CDTF">2019-10-23T10:39:31Z</dcterms:modified>
  <cp:category/>
</cp:coreProperties>
</file>