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7" r:id="rId1"/>
    <p:sldMasterId id="2147483758" r:id="rId2"/>
    <p:sldMasterId id="2147483771" r:id="rId3"/>
    <p:sldMasterId id="2147483784" r:id="rId4"/>
    <p:sldMasterId id="2147483798" r:id="rId5"/>
  </p:sldMasterIdLst>
  <p:notesMasterIdLst>
    <p:notesMasterId r:id="rId28"/>
  </p:notesMasterIdLst>
  <p:sldIdLst>
    <p:sldId id="714" r:id="rId6"/>
    <p:sldId id="724" r:id="rId7"/>
    <p:sldId id="477" r:id="rId8"/>
    <p:sldId id="720" r:id="rId9"/>
    <p:sldId id="716" r:id="rId10"/>
    <p:sldId id="522" r:id="rId11"/>
    <p:sldId id="717" r:id="rId12"/>
    <p:sldId id="722" r:id="rId13"/>
    <p:sldId id="718" r:id="rId14"/>
    <p:sldId id="725" r:id="rId15"/>
    <p:sldId id="719" r:id="rId16"/>
    <p:sldId id="727" r:id="rId17"/>
    <p:sldId id="721" r:id="rId18"/>
    <p:sldId id="412" r:id="rId19"/>
    <p:sldId id="702" r:id="rId20"/>
    <p:sldId id="413" r:id="rId21"/>
    <p:sldId id="696" r:id="rId22"/>
    <p:sldId id="697" r:id="rId23"/>
    <p:sldId id="566" r:id="rId24"/>
    <p:sldId id="678" r:id="rId25"/>
    <p:sldId id="700" r:id="rId26"/>
    <p:sldId id="692" r:id="rId2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11"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11"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11"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11"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11" charset="0"/>
        <a:ea typeface="+mn-ea"/>
        <a:cs typeface="+mn-cs"/>
      </a:defRPr>
    </a:lvl5pPr>
    <a:lvl6pPr marL="2286000" algn="l" defTabSz="457200" rtl="0" eaLnBrk="1" latinLnBrk="0" hangingPunct="1">
      <a:defRPr sz="2400" kern="1200">
        <a:solidFill>
          <a:schemeClr val="tx1"/>
        </a:solidFill>
        <a:latin typeface="Times" pitchFamily="-111" charset="0"/>
        <a:ea typeface="+mn-ea"/>
        <a:cs typeface="+mn-cs"/>
      </a:defRPr>
    </a:lvl6pPr>
    <a:lvl7pPr marL="2743200" algn="l" defTabSz="457200" rtl="0" eaLnBrk="1" latinLnBrk="0" hangingPunct="1">
      <a:defRPr sz="2400" kern="1200">
        <a:solidFill>
          <a:schemeClr val="tx1"/>
        </a:solidFill>
        <a:latin typeface="Times" pitchFamily="-111" charset="0"/>
        <a:ea typeface="+mn-ea"/>
        <a:cs typeface="+mn-cs"/>
      </a:defRPr>
    </a:lvl7pPr>
    <a:lvl8pPr marL="3200400" algn="l" defTabSz="457200" rtl="0" eaLnBrk="1" latinLnBrk="0" hangingPunct="1">
      <a:defRPr sz="2400" kern="1200">
        <a:solidFill>
          <a:schemeClr val="tx1"/>
        </a:solidFill>
        <a:latin typeface="Times" pitchFamily="-111" charset="0"/>
        <a:ea typeface="+mn-ea"/>
        <a:cs typeface="+mn-cs"/>
      </a:defRPr>
    </a:lvl8pPr>
    <a:lvl9pPr marL="3657600" algn="l" defTabSz="457200" rtl="0" eaLnBrk="1" latinLnBrk="0" hangingPunct="1">
      <a:defRPr sz="2400" kern="1200">
        <a:solidFill>
          <a:schemeClr val="tx1"/>
        </a:solidFill>
        <a:latin typeface="Times" pitchFamily="-111"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990E0C"/>
    <a:srgbClr val="FFFF99"/>
    <a:srgbClr val="996633"/>
    <a:srgbClr val="187534"/>
    <a:srgbClr val="EF1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1" autoAdjust="0"/>
    <p:restoredTop sz="68275" autoAdjust="0"/>
  </p:normalViewPr>
  <p:slideViewPr>
    <p:cSldViewPr>
      <p:cViewPr varScale="1">
        <p:scale>
          <a:sx n="45" d="100"/>
          <a:sy n="45" d="100"/>
        </p:scale>
        <p:origin x="1398"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5D711-20C3-47AB-AEBC-85979B582F0B}" type="datetimeFigureOut">
              <a:rPr lang="en-US" smtClean="0"/>
              <a:pPr/>
              <a:t>5/3/2020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0201C0-D149-4D82-9460-5851525DA63B}" type="slidenum">
              <a:rPr lang="en-US" smtClean="0"/>
              <a:pPr/>
              <a:t>‹#›</a:t>
            </a:fld>
            <a:endParaRPr lang="en-US"/>
          </a:p>
        </p:txBody>
      </p:sp>
    </p:spTree>
    <p:extLst>
      <p:ext uri="{BB962C8B-B14F-4D97-AF65-F5344CB8AC3E}">
        <p14:creationId xmlns:p14="http://schemas.microsoft.com/office/powerpoint/2010/main" val="2605523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this is METR113 Lecture 11, Local-Scale Air Pollution &amp; Air Toxics. This is the first lecture of Course Module 5 – Local &amp; Indoor Air Pollution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B90D33-E3EE-44AC-A6FC-8309B97C2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82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These types of visuals, assuming the information is available to calculate a concentration field to construct it, can then be used to infer where concentrations are above or below a level of concern for some adverse health outcome or other adverse effect.</a:t>
            </a:r>
          </a:p>
          <a:p>
            <a:endParaRPr lang="en-US" dirty="0"/>
          </a:p>
          <a:p>
            <a:r>
              <a:rPr lang="en-US" dirty="0"/>
              <a:t>For example, imagine the pollution plume in this visual corresponds to an accidental release of the air pollutant hydrogen chloride (HCl) from some industrial facility. Perhaps the accident resulted from a rupture of a liquid chlorine tank or pipeline, spilling the chlorine which rapidly volatizes into a toxic gas cloud of hydrogen chloride that blows downwind into the neighboring community. </a:t>
            </a:r>
          </a:p>
          <a:p>
            <a:endParaRPr lang="en-US" dirty="0"/>
          </a:p>
          <a:p>
            <a:r>
              <a:rPr lang="en-US" dirty="0"/>
              <a:t>From previous health studies, it is determined that the concentration level for a one-hour inhalation exposure to hydrogen chloride at which serious, lasting health problems can result is around 20 ppm. This comes from the EPA Acute Exposure Guideline Levels (or AEGLs), which give levels of concern for acute exposure for inhalation of various chemicals. Weblinks to learn further details about AEGLs are provided below for those interested.</a:t>
            </a:r>
          </a:p>
          <a:p>
            <a:endParaRPr lang="en-US" dirty="0"/>
          </a:p>
          <a:p>
            <a:r>
              <a:rPr lang="en-US" dirty="0"/>
              <a:t>Given 20 ppm as a level of concern for a 1-hour exposure, the area encompassed by the 20 ppm contour is therefore that where 1-hour average concentrations are greater than 20 ppm due to the release. This is therefore the area where serious, lasting health impacts may be anticipated due to the accident. Contrarily, areas beyond the 20 ppm contour are those where concentrations are less than 20 ppm, and therefore impacts may be irritating but not as serious or long lasting.</a:t>
            </a:r>
          </a:p>
          <a:p>
            <a:endParaRPr lang="en-US" dirty="0"/>
          </a:p>
          <a:p>
            <a:r>
              <a:rPr lang="en-US" dirty="0"/>
              <a:t>Emergency responders can use this information to prioritize evacuations due to the accident or to take other preventative measures. These type of contour maps are also commonly used in civil litigations, which often result after major environmental accidents, to settle claims.</a:t>
            </a:r>
          </a:p>
        </p:txBody>
      </p:sp>
      <p:sp>
        <p:nvSpPr>
          <p:cNvPr id="4" name="Slide Number Placeholder 3"/>
          <p:cNvSpPr>
            <a:spLocks noGrp="1"/>
          </p:cNvSpPr>
          <p:nvPr>
            <p:ph type="sldNum" sz="quarter" idx="5"/>
          </p:nvPr>
        </p:nvSpPr>
        <p:spPr/>
        <p:txBody>
          <a:bodyPr/>
          <a:lstStyle/>
          <a:p>
            <a:fld id="{330201C0-D149-4D82-9460-5851525DA63B}" type="slidenum">
              <a:rPr lang="en-US" smtClean="0"/>
              <a:pPr/>
              <a:t>10</a:t>
            </a:fld>
            <a:endParaRPr lang="en-US"/>
          </a:p>
        </p:txBody>
      </p:sp>
    </p:spTree>
    <p:extLst>
      <p:ext uri="{BB962C8B-B14F-4D97-AF65-F5344CB8AC3E}">
        <p14:creationId xmlns:p14="http://schemas.microsoft.com/office/powerpoint/2010/main" val="394932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The graphic below is similar to that just shown, but this time depicting the average concentration of plumes from an emitting source over a year. This would be important for, say, chronic exposure … since in this case we are interested not in a particular hour but average exposure over a year due to emissions from the source.</a:t>
            </a:r>
          </a:p>
          <a:p>
            <a:endParaRPr lang="en-US" dirty="0"/>
          </a:p>
          <a:p>
            <a:r>
              <a:rPr lang="en-US" dirty="0"/>
              <a:t>The layout of the graphic is as before, with the source indicated by the ‘x’ and contours a decreasing concentrations with distance from the source emanating outward. </a:t>
            </a:r>
          </a:p>
          <a:p>
            <a:endParaRPr lang="en-US" dirty="0"/>
          </a:p>
          <a:p>
            <a:r>
              <a:rPr lang="en-US" dirty="0"/>
              <a:t>In the case of this graphic, the concentration levels corresponding to the contours are indicated by a legend on the graphic … with orange indicating 6000 ug/m3, green 1000 ug/m3 and purple 100 ug/m3.</a:t>
            </a:r>
          </a:p>
          <a:p>
            <a:endParaRPr lang="en-US" dirty="0"/>
          </a:p>
          <a:p>
            <a:r>
              <a:rPr lang="en-US" dirty="0"/>
              <a:t>The main distinction however is that instead of being for a single hour this graphic depicts the average concentration field over a year. Therefore, we do not have a single hour wind in a single direction as we had showed previously, but instead a wind rose of the wind frequencies over the year. We learned about wind roses in Lecture 7 – the student is referred back to this to review.</a:t>
            </a:r>
          </a:p>
          <a:p>
            <a:endParaRPr lang="en-US" dirty="0"/>
          </a:p>
          <a:p>
            <a:r>
              <a:rPr lang="en-US" dirty="0"/>
              <a:t>Looking at the wind rose, it is seen that most of the winds are from two directions – from the north and from the southwest sectors. </a:t>
            </a:r>
          </a:p>
          <a:p>
            <a:endParaRPr lang="en-US" dirty="0"/>
          </a:p>
          <a:p>
            <a:r>
              <a:rPr lang="en-US" dirty="0"/>
              <a:t>This helps to explain the shape of the pollution contour field. Since there is a high frequency of winds are from the north , the average pollution field can be seen to protrude </a:t>
            </a:r>
            <a:r>
              <a:rPr lang="en-US" dirty="0" err="1"/>
              <a:t>moreso</a:t>
            </a:r>
            <a:r>
              <a:rPr lang="en-US" dirty="0"/>
              <a:t> to the south compared to other directions, since plumes from the source blow from north to south relatively more frequently.  There is also a protrusion to the northeast, based on the relatively higher frequency of winds from southwest, which blow plumes from the source to the northeast.</a:t>
            </a:r>
          </a:p>
          <a:p>
            <a:endParaRPr lang="en-US" dirty="0"/>
          </a:p>
          <a:p>
            <a:r>
              <a:rPr lang="en-US" dirty="0"/>
              <a:t>Wind roses are therefore very useful tools to determine directions from emission sources where local impacts due to continuous emissions from the source may be most pronounced.</a:t>
            </a:r>
          </a:p>
        </p:txBody>
      </p:sp>
      <p:sp>
        <p:nvSpPr>
          <p:cNvPr id="4" name="Slide Number Placeholder 3"/>
          <p:cNvSpPr>
            <a:spLocks noGrp="1"/>
          </p:cNvSpPr>
          <p:nvPr>
            <p:ph type="sldNum" sz="quarter" idx="5"/>
          </p:nvPr>
        </p:nvSpPr>
        <p:spPr/>
        <p:txBody>
          <a:bodyPr/>
          <a:lstStyle/>
          <a:p>
            <a:fld id="{330201C0-D149-4D82-9460-5851525DA63B}" type="slidenum">
              <a:rPr lang="en-US" smtClean="0"/>
              <a:pPr/>
              <a:t>11</a:t>
            </a:fld>
            <a:endParaRPr lang="en-US"/>
          </a:p>
        </p:txBody>
      </p:sp>
    </p:spTree>
    <p:extLst>
      <p:ext uri="{BB962C8B-B14F-4D97-AF65-F5344CB8AC3E}">
        <p14:creationId xmlns:p14="http://schemas.microsoft.com/office/powerpoint/2010/main" val="220335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The graphic below is similar to that just shown, but this time depicting the average concentration of plumes from an emitting source over a year. This would be important for, say, chronic exposure … since in this case we are interested not in a particular hour but average exposure over a year due to emissions from the source.</a:t>
            </a:r>
          </a:p>
          <a:p>
            <a:endParaRPr lang="en-US" dirty="0"/>
          </a:p>
          <a:p>
            <a:r>
              <a:rPr lang="en-US" dirty="0"/>
              <a:t>The layout of the graphic is as before, with the source indicated by the ‘x’ and contours a decreasing concentrations with distance from the source emanating outward. </a:t>
            </a:r>
          </a:p>
          <a:p>
            <a:endParaRPr lang="en-US" dirty="0"/>
          </a:p>
          <a:p>
            <a:r>
              <a:rPr lang="en-US" dirty="0"/>
              <a:t>In the case of this graphic, the concentration levels corresponding to the contours are indicated by a legend on the graphic … with orange indicating 6000 ug/m3, green 1000 ug/m3 and purple 100 ug/m3.</a:t>
            </a:r>
          </a:p>
          <a:p>
            <a:endParaRPr lang="en-US" dirty="0"/>
          </a:p>
          <a:p>
            <a:r>
              <a:rPr lang="en-US" dirty="0"/>
              <a:t>The main distinction however is that instead of being for a single hour this graphic depicts the average concentration field over a year. Therefore, we do not have a single hour wind in a single direction as we had showed previously, but instead a wind rose of the wind frequencies over the year. We learned about wind roses in Lecture 7 – the student is referred back to this to review.</a:t>
            </a:r>
          </a:p>
          <a:p>
            <a:endParaRPr lang="en-US" dirty="0"/>
          </a:p>
          <a:p>
            <a:r>
              <a:rPr lang="en-US" dirty="0"/>
              <a:t>Looking at the wind rose, it is seen that most of the winds are from two directions – from the north and from the southwest sectors. </a:t>
            </a:r>
          </a:p>
          <a:p>
            <a:endParaRPr lang="en-US" dirty="0"/>
          </a:p>
          <a:p>
            <a:r>
              <a:rPr lang="en-US" dirty="0"/>
              <a:t>This helps to explain the shape of the pollution contour field. Since there is a high frequency of winds are from the north , the average pollution field can be seen to protrude </a:t>
            </a:r>
            <a:r>
              <a:rPr lang="en-US" dirty="0" err="1"/>
              <a:t>moreso</a:t>
            </a:r>
            <a:r>
              <a:rPr lang="en-US" dirty="0"/>
              <a:t> to the south compared to other directions, since plumes from the source blow from north to south relatively more frequently.  There is also a protrusion to the northeast, based on the relatively higher frequency of winds from southwest, which blow plumes from the source to the northeast.</a:t>
            </a:r>
          </a:p>
          <a:p>
            <a:endParaRPr lang="en-US" dirty="0"/>
          </a:p>
          <a:p>
            <a:r>
              <a:rPr lang="en-US" dirty="0"/>
              <a:t>Wind roses are therefore very useful tools to determine directions from emission sources where local impacts due to continuous emissions from the source may be most pronounced.</a:t>
            </a:r>
          </a:p>
        </p:txBody>
      </p:sp>
      <p:sp>
        <p:nvSpPr>
          <p:cNvPr id="4" name="Slide Number Placeholder 3"/>
          <p:cNvSpPr>
            <a:spLocks noGrp="1"/>
          </p:cNvSpPr>
          <p:nvPr>
            <p:ph type="sldNum" sz="quarter" idx="5"/>
          </p:nvPr>
        </p:nvSpPr>
        <p:spPr/>
        <p:txBody>
          <a:bodyPr/>
          <a:lstStyle/>
          <a:p>
            <a:fld id="{330201C0-D149-4D82-9460-5851525DA63B}" type="slidenum">
              <a:rPr lang="en-US" smtClean="0"/>
              <a:pPr/>
              <a:t>12</a:t>
            </a:fld>
            <a:endParaRPr lang="en-US"/>
          </a:p>
        </p:txBody>
      </p:sp>
    </p:spTree>
    <p:extLst>
      <p:ext uri="{BB962C8B-B14F-4D97-AF65-F5344CB8AC3E}">
        <p14:creationId xmlns:p14="http://schemas.microsoft.com/office/powerpoint/2010/main" val="243666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Toxics</a:t>
            </a:r>
          </a:p>
        </p:txBody>
      </p:sp>
      <p:sp>
        <p:nvSpPr>
          <p:cNvPr id="4" name="Slide Number Placeholder 3"/>
          <p:cNvSpPr>
            <a:spLocks noGrp="1"/>
          </p:cNvSpPr>
          <p:nvPr>
            <p:ph type="sldNum" sz="quarter" idx="5"/>
          </p:nvPr>
        </p:nvSpPr>
        <p:spPr/>
        <p:txBody>
          <a:bodyPr/>
          <a:lstStyle/>
          <a:p>
            <a:fld id="{330201C0-D149-4D82-9460-5851525DA63B}" type="slidenum">
              <a:rPr lang="en-US" smtClean="0"/>
              <a:pPr/>
              <a:t>13</a:t>
            </a:fld>
            <a:endParaRPr lang="en-US"/>
          </a:p>
        </p:txBody>
      </p:sp>
    </p:spTree>
    <p:extLst>
      <p:ext uri="{BB962C8B-B14F-4D97-AF65-F5344CB8AC3E}">
        <p14:creationId xmlns:p14="http://schemas.microsoft.com/office/powerpoint/2010/main" val="3521800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the course has focused on “criteria air pollutants” - the seven pollutants that have ambient air quality standards, and are therefore designed to be protective of ambient air quality.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now cover another class called air toxics, which tend to be relatively important for local scale air pollution issues since their emissions are often more due to specific isolated sources and therefore affect </a:t>
            </a:r>
            <a:r>
              <a:rPr lang="en-US" dirty="0" err="1"/>
              <a:t>moreso</a:t>
            </a:r>
            <a:r>
              <a:rPr lang="en-US" dirty="0"/>
              <a:t> communities living near these sources.</a:t>
            </a:r>
          </a:p>
          <a:p>
            <a:endParaRPr lang="en-US" dirty="0"/>
          </a:p>
          <a:p>
            <a:r>
              <a:rPr lang="en-US" dirty="0"/>
              <a:t>Air toxics consist of many species … we will see a listing of some common air toxics shortly.</a:t>
            </a:r>
          </a:p>
          <a:p>
            <a:endParaRPr lang="en-US" dirty="0"/>
          </a:p>
          <a:p>
            <a:r>
              <a:rPr lang="en-US" dirty="0"/>
              <a:t>Most air toxics are carcinogenic, and therefore the most important health risk due to inhalation of air toxics is increased risk of cancer. </a:t>
            </a:r>
          </a:p>
          <a:p>
            <a:endParaRPr lang="en-US" dirty="0"/>
          </a:p>
          <a:p>
            <a:r>
              <a:rPr lang="en-US" dirty="0"/>
              <a:t>A couple synonyms for air toxics are hazardous air pollutants – or HAPs – and toxic air </a:t>
            </a:r>
            <a:r>
              <a:rPr lang="en-US" dirty="0" err="1"/>
              <a:t>contimants</a:t>
            </a:r>
            <a:r>
              <a:rPr lang="en-US" dirty="0"/>
              <a:t> – or TACs.</a:t>
            </a:r>
          </a:p>
          <a:p>
            <a:endParaRPr lang="en-US" dirty="0"/>
          </a:p>
        </p:txBody>
      </p:sp>
      <p:sp>
        <p:nvSpPr>
          <p:cNvPr id="4" name="Slide Number Placeholder 3"/>
          <p:cNvSpPr>
            <a:spLocks noGrp="1"/>
          </p:cNvSpPr>
          <p:nvPr>
            <p:ph type="sldNum" sz="quarter" idx="5"/>
          </p:nvPr>
        </p:nvSpPr>
        <p:spPr/>
        <p:txBody>
          <a:bodyPr/>
          <a:lstStyle/>
          <a:p>
            <a:fld id="{330201C0-D149-4D82-9460-5851525DA63B}" type="slidenum">
              <a:rPr lang="en-US" smtClean="0"/>
              <a:pPr/>
              <a:t>14</a:t>
            </a:fld>
            <a:endParaRPr lang="en-US"/>
          </a:p>
        </p:txBody>
      </p:sp>
    </p:spTree>
    <p:extLst>
      <p:ext uri="{BB962C8B-B14F-4D97-AF65-F5344CB8AC3E}">
        <p14:creationId xmlns:p14="http://schemas.microsoft.com/office/powerpoint/2010/main" val="3417331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is a list of some of the common air toxics. </a:t>
            </a:r>
          </a:p>
          <a:p>
            <a:endParaRPr lang="en-US" dirty="0"/>
          </a:p>
          <a:p>
            <a:r>
              <a:rPr lang="en-US" dirty="0"/>
              <a:t>As you see, these consist of various esoteric species. However, they can be summarized within certain groups that are more familiar.</a:t>
            </a:r>
          </a:p>
        </p:txBody>
      </p:sp>
      <p:sp>
        <p:nvSpPr>
          <p:cNvPr id="4" name="Slide Number Placeholder 3"/>
          <p:cNvSpPr>
            <a:spLocks noGrp="1"/>
          </p:cNvSpPr>
          <p:nvPr>
            <p:ph type="sldNum" sz="quarter" idx="5"/>
          </p:nvPr>
        </p:nvSpPr>
        <p:spPr/>
        <p:txBody>
          <a:bodyPr/>
          <a:lstStyle/>
          <a:p>
            <a:fld id="{330201C0-D149-4D82-9460-5851525DA63B}" type="slidenum">
              <a:rPr lang="en-US" smtClean="0"/>
              <a:pPr/>
              <a:t>15</a:t>
            </a:fld>
            <a:endParaRPr lang="en-US"/>
          </a:p>
        </p:txBody>
      </p:sp>
    </p:spTree>
    <p:extLst>
      <p:ext uri="{BB962C8B-B14F-4D97-AF65-F5344CB8AC3E}">
        <p14:creationId xmlns:p14="http://schemas.microsoft.com/office/powerpoint/2010/main" val="1152351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are various species that volatile organic compounds – or VOCs.</a:t>
            </a:r>
          </a:p>
          <a:p>
            <a:endParaRPr lang="en-US" dirty="0"/>
          </a:p>
          <a:p>
            <a:r>
              <a:rPr lang="en-US" dirty="0"/>
              <a:t>For example, benzene, 1-3 butadiene, toluene, xylene and others. </a:t>
            </a:r>
          </a:p>
          <a:p>
            <a:endParaRPr lang="en-US" dirty="0"/>
          </a:p>
          <a:p>
            <a:r>
              <a:rPr lang="en-US" dirty="0"/>
              <a:t>We learned earlier about VOCs in the context of them being ozone precursors, but many are also air toxics – potentially harmful directly due to their carcinogenic nature.  Certain air pollution species therefore have multiple adverse effects that must be considered.</a:t>
            </a:r>
          </a:p>
        </p:txBody>
      </p:sp>
      <p:sp>
        <p:nvSpPr>
          <p:cNvPr id="4" name="Slide Number Placeholder 3"/>
          <p:cNvSpPr>
            <a:spLocks noGrp="1"/>
          </p:cNvSpPr>
          <p:nvPr>
            <p:ph type="sldNum" sz="quarter" idx="5"/>
          </p:nvPr>
        </p:nvSpPr>
        <p:spPr/>
        <p:txBody>
          <a:bodyPr/>
          <a:lstStyle/>
          <a:p>
            <a:fld id="{330201C0-D149-4D82-9460-5851525DA63B}" type="slidenum">
              <a:rPr lang="en-US" smtClean="0"/>
              <a:pPr/>
              <a:t>16</a:t>
            </a:fld>
            <a:endParaRPr lang="en-US"/>
          </a:p>
        </p:txBody>
      </p:sp>
    </p:spTree>
    <p:extLst>
      <p:ext uri="{BB962C8B-B14F-4D97-AF65-F5344CB8AC3E}">
        <p14:creationId xmlns:p14="http://schemas.microsoft.com/office/powerpoint/2010/main" val="1352774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group is metals … cadmium, hexavalent chromium, arsenic, lead and nickel for example.</a:t>
            </a:r>
          </a:p>
          <a:p>
            <a:endParaRPr lang="en-US" dirty="0"/>
          </a:p>
          <a:p>
            <a:r>
              <a:rPr lang="en-US" dirty="0"/>
              <a:t>These are among the fine particulate class … but specific to species that consist chemically of metals. </a:t>
            </a:r>
          </a:p>
          <a:p>
            <a:endParaRPr lang="en-US" dirty="0"/>
          </a:p>
          <a:p>
            <a:r>
              <a:rPr lang="en-US" dirty="0"/>
              <a:t>Of these, hexavalent chromium – or chromium in the sixth rather than the more common third valence stage – is especially harmful.</a:t>
            </a:r>
          </a:p>
        </p:txBody>
      </p:sp>
      <p:sp>
        <p:nvSpPr>
          <p:cNvPr id="4" name="Slide Number Placeholder 3"/>
          <p:cNvSpPr>
            <a:spLocks noGrp="1"/>
          </p:cNvSpPr>
          <p:nvPr>
            <p:ph type="sldNum" sz="quarter" idx="5"/>
          </p:nvPr>
        </p:nvSpPr>
        <p:spPr/>
        <p:txBody>
          <a:bodyPr/>
          <a:lstStyle/>
          <a:p>
            <a:fld id="{330201C0-D149-4D82-9460-5851525DA63B}" type="slidenum">
              <a:rPr lang="en-US" smtClean="0"/>
              <a:pPr/>
              <a:t>17</a:t>
            </a:fld>
            <a:endParaRPr lang="en-US"/>
          </a:p>
        </p:txBody>
      </p:sp>
    </p:spTree>
    <p:extLst>
      <p:ext uri="{BB962C8B-B14F-4D97-AF65-F5344CB8AC3E}">
        <p14:creationId xmlns:p14="http://schemas.microsoft.com/office/powerpoint/2010/main" val="2434865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several air toxics that are complex carbon particulate species – for example benzopyrenes, dioxins and diesel particulate. These tend to be emitted from combustion of heavier hydrocarbon fuels. We had previously mentioned diesel particulate as especially harmful in our lecture on particulate air pollution in course Module 3.</a:t>
            </a:r>
          </a:p>
        </p:txBody>
      </p:sp>
      <p:sp>
        <p:nvSpPr>
          <p:cNvPr id="4" name="Slide Number Placeholder 3"/>
          <p:cNvSpPr>
            <a:spLocks noGrp="1"/>
          </p:cNvSpPr>
          <p:nvPr>
            <p:ph type="sldNum" sz="quarter" idx="5"/>
          </p:nvPr>
        </p:nvSpPr>
        <p:spPr/>
        <p:txBody>
          <a:bodyPr/>
          <a:lstStyle/>
          <a:p>
            <a:fld id="{330201C0-D149-4D82-9460-5851525DA63B}" type="slidenum">
              <a:rPr lang="en-US" smtClean="0"/>
              <a:pPr/>
              <a:t>18</a:t>
            </a:fld>
            <a:endParaRPr lang="en-US"/>
          </a:p>
        </p:txBody>
      </p:sp>
    </p:spTree>
    <p:extLst>
      <p:ext uri="{BB962C8B-B14F-4D97-AF65-F5344CB8AC3E}">
        <p14:creationId xmlns:p14="http://schemas.microsoft.com/office/powerpoint/2010/main" val="3646046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summary of these main classes of air toxics is provided here.</a:t>
            </a:r>
          </a:p>
        </p:txBody>
      </p:sp>
      <p:sp>
        <p:nvSpPr>
          <p:cNvPr id="4" name="Slide Number Placeholder 3"/>
          <p:cNvSpPr>
            <a:spLocks noGrp="1"/>
          </p:cNvSpPr>
          <p:nvPr>
            <p:ph type="sldNum" sz="quarter" idx="5"/>
          </p:nvPr>
        </p:nvSpPr>
        <p:spPr/>
        <p:txBody>
          <a:bodyPr/>
          <a:lstStyle/>
          <a:p>
            <a:fld id="{330201C0-D149-4D82-9460-5851525DA63B}" type="slidenum">
              <a:rPr lang="en-US" smtClean="0"/>
              <a:pPr/>
              <a:t>19</a:t>
            </a:fld>
            <a:endParaRPr lang="en-US"/>
          </a:p>
        </p:txBody>
      </p:sp>
    </p:spTree>
    <p:extLst>
      <p:ext uri="{BB962C8B-B14F-4D97-AF65-F5344CB8AC3E}">
        <p14:creationId xmlns:p14="http://schemas.microsoft.com/office/powerpoint/2010/main" val="233245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begin with an overview of this course module – the concluding one for this course. </a:t>
            </a:r>
          </a:p>
          <a:p>
            <a:endParaRPr lang="en-US" dirty="0"/>
          </a:p>
          <a:p>
            <a:r>
              <a:rPr lang="en-US" dirty="0"/>
              <a:t>It comprises two lectures. The first is on local air pollution and air toxics, which we will proceed with shortly. The second is on indoor air pollution.  </a:t>
            </a:r>
          </a:p>
          <a:p>
            <a:endParaRPr lang="en-US" dirty="0"/>
          </a:p>
          <a:p>
            <a:r>
              <a:rPr lang="en-US" dirty="0"/>
              <a:t>The theme of the module and the lecture topics that comprise it is to learn about air pollution problems that affect more at an individual, neighborhood scale rather than over the larger  population. This distinction – between individual versus population scale – will become more clear as we proceed with the material. </a:t>
            </a:r>
          </a:p>
          <a:p>
            <a:endParaRPr lang="en-US" dirty="0"/>
          </a:p>
          <a:p>
            <a:r>
              <a:rPr lang="en-US" dirty="0"/>
              <a:t>However as an example, one can imagine living near a major roadway or factory. In this case, while the air pollution levels across the city may be tolerable, the concentrations affecting you will be higher, and may not be tolerable if too high, since you live very close to an emission source – the road or factory.  The first of the two lectures will cover these type of local air pollution issues in more depth. The second lecture topic, indoor air quality, relates to common types of air pollutants in the indoor environment – focusing on household sources, which of course vary individually and affect you more personally.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B90D33-E3EE-44AC-A6FC-8309B97C2889}" type="slidenum">
              <a:rPr kumimoji="0" lang="en-US" sz="1200" b="0" i="0" u="none" strike="noStrike" kern="1200" cap="none" spc="0" normalizeH="0" baseline="0" noProof="0" smtClean="0">
                <a:ln>
                  <a:noFill/>
                </a:ln>
                <a:solidFill>
                  <a:prstClr val="black"/>
                </a:solidFill>
                <a:effectLst/>
                <a:uLnTx/>
                <a:uFillTx/>
                <a:latin typeface="Times" pitchFamily="-11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Tree>
    <p:extLst>
      <p:ext uri="{BB962C8B-B14F-4D97-AF65-F5344CB8AC3E}">
        <p14:creationId xmlns:p14="http://schemas.microsoft.com/office/powerpoint/2010/main" val="2766880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air quality districts in California have active programs to reduce exposure to air toxics. Among the most complete city wide assessment efforts with respect to air toxics exposure is the Multiple Air Toxics Exposure Studies (or MATES) studies over the Los Angeles Basin, put together by the South Coast Air Quality Management District. Intensive measurements and modeling analyses of air toxics across the city are carried out every five years or so and summarized in reports. Among the main goals of the MATES studies is the assess distributions of air toxic concentrations across the city in order to identify areas of the city and neighborhoods most affected. The most recent is MATES-IV from July 2012 – June 2013.</a:t>
            </a:r>
          </a:p>
        </p:txBody>
      </p:sp>
      <p:sp>
        <p:nvSpPr>
          <p:cNvPr id="4" name="Slide Number Placeholder 3"/>
          <p:cNvSpPr>
            <a:spLocks noGrp="1"/>
          </p:cNvSpPr>
          <p:nvPr>
            <p:ph type="sldNum" sz="quarter" idx="5"/>
          </p:nvPr>
        </p:nvSpPr>
        <p:spPr/>
        <p:txBody>
          <a:bodyPr/>
          <a:lstStyle/>
          <a:p>
            <a:fld id="{330201C0-D149-4D82-9460-5851525DA63B}" type="slidenum">
              <a:rPr lang="en-US" smtClean="0"/>
              <a:pPr/>
              <a:t>20</a:t>
            </a:fld>
            <a:endParaRPr lang="en-US"/>
          </a:p>
        </p:txBody>
      </p:sp>
    </p:spTree>
    <p:extLst>
      <p:ext uri="{BB962C8B-B14F-4D97-AF65-F5344CB8AC3E}">
        <p14:creationId xmlns:p14="http://schemas.microsoft.com/office/powerpoint/2010/main" val="225242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Since the main inhalation risk due to air toxics is cancer, a central result of the MATES studies are the generation of maps depicting estimates of the increased cancer risk due to inhalation of air toxics across the basin. </a:t>
            </a:r>
          </a:p>
          <a:p>
            <a:endParaRPr lang="en-US" dirty="0"/>
          </a:p>
          <a:p>
            <a:r>
              <a:rPr lang="en-US" dirty="0"/>
              <a:t>The map below is for all toxic air pollutants combined, and expresses the increased risk of cancer above baseline due to inhalation of air toxics at different locations of the basin in number of increased cancers per million people. Peak increased risks are depicted by the dark purple, indicating increased risks of about 1000 extra cancers per million people above baseline. Lighter purples are about 500 extra cancers per million. Yellows are lower values. The underlying concentration field of air toxics used to calculate the risks on this map is based on measurements and modeling carried out in the MATES study. The risks depicted on this map assume a 70-year – or “lifetime” exposure to the underlying estimated air toxics concentrations.</a:t>
            </a:r>
          </a:p>
          <a:p>
            <a:endParaRPr lang="en-US" dirty="0"/>
          </a:p>
          <a:p>
            <a:r>
              <a:rPr lang="en-US" dirty="0"/>
              <a:t>Looking at the map, a main point that can be seen is the local nature of the risk.</a:t>
            </a:r>
          </a:p>
          <a:p>
            <a:endParaRPr lang="en-US" dirty="0"/>
          </a:p>
          <a:p>
            <a:r>
              <a:rPr lang="en-US" dirty="0"/>
              <a:t>One can see, for example, higher cancer risks in locations corresponding to many of the types of local sources mentioned earlier as examples.</a:t>
            </a:r>
          </a:p>
          <a:p>
            <a:endParaRPr lang="en-US" dirty="0"/>
          </a:p>
          <a:p>
            <a:r>
              <a:rPr lang="en-US" dirty="0"/>
              <a:t>For example, higher risk is seen over the Port of Los Angeles, the LAX airport, near sections of major freeways, and near industrial areas and corridors.  This is because air toxic exposure tends to be more localized – due to specific sources - compared with typical ambient air pollutants such as ozone, NO2 and PM2.5. From an exposure point of view, cancer risks due to air toxics are therefore more dependent on proximity to these major emission sources.</a:t>
            </a:r>
          </a:p>
        </p:txBody>
      </p:sp>
      <p:sp>
        <p:nvSpPr>
          <p:cNvPr id="4" name="Slide Number Placeholder 3"/>
          <p:cNvSpPr>
            <a:spLocks noGrp="1"/>
          </p:cNvSpPr>
          <p:nvPr>
            <p:ph type="sldNum" sz="quarter" idx="5"/>
          </p:nvPr>
        </p:nvSpPr>
        <p:spPr/>
        <p:txBody>
          <a:bodyPr/>
          <a:lstStyle/>
          <a:p>
            <a:fld id="{330201C0-D149-4D82-9460-5851525DA63B}" type="slidenum">
              <a:rPr lang="en-US" smtClean="0"/>
              <a:pPr/>
              <a:t>21</a:t>
            </a:fld>
            <a:endParaRPr lang="en-US"/>
          </a:p>
        </p:txBody>
      </p:sp>
    </p:spTree>
    <p:extLst>
      <p:ext uri="{BB962C8B-B14F-4D97-AF65-F5344CB8AC3E}">
        <p14:creationId xmlns:p14="http://schemas.microsoft.com/office/powerpoint/2010/main" val="503780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districts are also required to manage risk of toxic air contaminant exposure from single emitting facilities through the California AB2588 Toxics Hot Spots regulation.</a:t>
            </a:r>
          </a:p>
          <a:p>
            <a:endParaRPr lang="en-US" dirty="0"/>
          </a:p>
          <a:p>
            <a:r>
              <a:rPr lang="en-US" dirty="0"/>
              <a:t>Seen here is an example of such an analysis from some industrial facility.</a:t>
            </a:r>
          </a:p>
          <a:p>
            <a:endParaRPr lang="en-US" dirty="0"/>
          </a:p>
          <a:p>
            <a:r>
              <a:rPr lang="en-US" dirty="0"/>
              <a:t>The facility outline is shown in black. Facilities are required to calculate increased risks of various adverse health effects due to exposure to the air concentrations resulting from their air toxic emissions. Since cancer risk is generally the main effect, we focus on this red outline, which is the contour where average annual concentrations of all air toxics combined are sufficiently high to produce a greater than 10 in million increased risk of cancer for someone exposed long-term to these concentrations. </a:t>
            </a:r>
          </a:p>
          <a:p>
            <a:endParaRPr lang="en-US" dirty="0"/>
          </a:p>
          <a:p>
            <a:r>
              <a:rPr lang="en-US" dirty="0"/>
              <a:t>The AB2588 regulation requires public notification of the increased risk for those within the 10 in a million contour. Therefore in this case, notification would be required for those living within the red contour. The other contours shown – in yellow and orange - refer to other requirements aside from cancer risk, which we will not cover.</a:t>
            </a:r>
          </a:p>
        </p:txBody>
      </p:sp>
      <p:sp>
        <p:nvSpPr>
          <p:cNvPr id="4" name="Slide Number Placeholder 3"/>
          <p:cNvSpPr>
            <a:spLocks noGrp="1"/>
          </p:cNvSpPr>
          <p:nvPr>
            <p:ph type="sldNum" sz="quarter" idx="5"/>
          </p:nvPr>
        </p:nvSpPr>
        <p:spPr/>
        <p:txBody>
          <a:bodyPr/>
          <a:lstStyle/>
          <a:p>
            <a:fld id="{330201C0-D149-4D82-9460-5851525DA63B}" type="slidenum">
              <a:rPr lang="en-US" smtClean="0"/>
              <a:pPr/>
              <a:t>22</a:t>
            </a:fld>
            <a:endParaRPr lang="en-US"/>
          </a:p>
        </p:txBody>
      </p:sp>
    </p:spTree>
    <p:extLst>
      <p:ext uri="{BB962C8B-B14F-4D97-AF65-F5344CB8AC3E}">
        <p14:creationId xmlns:p14="http://schemas.microsoft.com/office/powerpoint/2010/main" val="387175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outline for this lecture comprises two topics. </a:t>
            </a:r>
          </a:p>
          <a:p>
            <a:endParaRPr lang="en-US" dirty="0"/>
          </a:p>
          <a:p>
            <a:r>
              <a:rPr lang="en-US" dirty="0"/>
              <a:t>We first more clearly define and describe local air pollution by comparing it to ambient air pollution, which we have primarily focused on in previous modules. </a:t>
            </a:r>
          </a:p>
          <a:p>
            <a:endParaRPr lang="en-US" dirty="0"/>
          </a:p>
          <a:p>
            <a:r>
              <a:rPr lang="en-US" dirty="0"/>
              <a:t>We then study a class of air pollutants called “air toxics”. These are independent of criteria air pollutants, and a class of air pollutants particularly important with respect to local air quality issues.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B90D33-E3EE-44AC-A6FC-8309B97C2889}" type="slidenum">
              <a:rPr kumimoji="0" lang="en-US" sz="1200" b="0" i="0" u="none" strike="noStrike" kern="1200" cap="none" spc="0" normalizeH="0" baseline="0" noProof="0" smtClean="0">
                <a:ln>
                  <a:noFill/>
                </a:ln>
                <a:solidFill>
                  <a:prstClr val="black"/>
                </a:solidFill>
                <a:effectLst/>
                <a:uLnTx/>
                <a:uFillTx/>
                <a:latin typeface="Times" pitchFamily="-11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Tree>
    <p:extLst>
      <p:ext uri="{BB962C8B-B14F-4D97-AF65-F5344CB8AC3E}">
        <p14:creationId xmlns:p14="http://schemas.microsoft.com/office/powerpoint/2010/main" val="349082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versus Ambient Air Pollution</a:t>
            </a:r>
          </a:p>
        </p:txBody>
      </p:sp>
      <p:sp>
        <p:nvSpPr>
          <p:cNvPr id="4" name="Slide Number Placeholder 3"/>
          <p:cNvSpPr>
            <a:spLocks noGrp="1"/>
          </p:cNvSpPr>
          <p:nvPr>
            <p:ph type="sldNum" sz="quarter" idx="5"/>
          </p:nvPr>
        </p:nvSpPr>
        <p:spPr/>
        <p:txBody>
          <a:bodyPr/>
          <a:lstStyle/>
          <a:p>
            <a:fld id="{330201C0-D149-4D82-9460-5851525DA63B}" type="slidenum">
              <a:rPr lang="en-US" smtClean="0"/>
              <a:pPr/>
              <a:t>4</a:t>
            </a:fld>
            <a:endParaRPr lang="en-US"/>
          </a:p>
        </p:txBody>
      </p:sp>
    </p:spTree>
    <p:extLst>
      <p:ext uri="{BB962C8B-B14F-4D97-AF65-F5344CB8AC3E}">
        <p14:creationId xmlns:p14="http://schemas.microsoft.com/office/powerpoint/2010/main" val="1509418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focus of previous course modules has been on what is termed “ambient air pollution”. </a:t>
            </a:r>
          </a:p>
          <a:p>
            <a:endParaRPr lang="en-US" dirty="0"/>
          </a:p>
          <a:p>
            <a:r>
              <a:rPr lang="en-US" dirty="0"/>
              <a:t>The photographs below were shown earlier in the course when defining this. The one on the left overlooks an ambient air pollution layer over San Jose, while the one on the right shows photochemical smog over Los Angeles.  </a:t>
            </a:r>
          </a:p>
          <a:p>
            <a:endParaRPr lang="en-US" dirty="0"/>
          </a:p>
          <a:p>
            <a:r>
              <a:rPr lang="en-US" dirty="0"/>
              <a:t>To review, the key points about ambient air pollution are as follows:</a:t>
            </a:r>
          </a:p>
          <a:p>
            <a:endParaRPr lang="en-US" dirty="0"/>
          </a:p>
          <a:p>
            <a:r>
              <a:rPr lang="en-US" dirty="0"/>
              <a:t>First, it refers to outdoor air that spans broad areas. This can be seen from the photographs below … the pollution spanning across the city.</a:t>
            </a:r>
          </a:p>
          <a:p>
            <a:endParaRPr lang="en-US" dirty="0"/>
          </a:p>
          <a:p>
            <a:r>
              <a:rPr lang="en-US" dirty="0"/>
              <a:t>Second, as such, it is relevant for general population exposure irrespective of individuals or specific neighborhoods. </a:t>
            </a:r>
          </a:p>
          <a:p>
            <a:endParaRPr lang="en-US" dirty="0"/>
          </a:p>
          <a:p>
            <a:r>
              <a:rPr lang="en-US" dirty="0"/>
              <a:t>Third, concentrations can change gradually spatially over the city or city metropolitan area, however this change is gradual and takes place over relatively large distance scales – say over 10s of kilometers.</a:t>
            </a:r>
          </a:p>
          <a:p>
            <a:endParaRPr lang="en-US" dirty="0"/>
          </a:p>
          <a:p>
            <a:r>
              <a:rPr lang="en-US" dirty="0"/>
              <a:t>Fourth, ambient air pollution is the result of the total combination of the many emission sources across the city, rather than any one specifically. For example, ground-level ozone – an important ambient  air pollutant – is the result of citywide emissions of </a:t>
            </a:r>
            <a:r>
              <a:rPr lang="en-US" dirty="0" err="1"/>
              <a:t>Nox</a:t>
            </a:r>
            <a:r>
              <a:rPr lang="en-US" dirty="0"/>
              <a:t> and VOCs. These emissions are the collective result of the many mobile and industrial emission sources within the city.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EE200C-2D76-49EE-AFC9-D049ADAF44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77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slide below was shown in our previous lecture on ground-level ozone.</a:t>
            </a:r>
          </a:p>
          <a:p>
            <a:endParaRPr lang="en-US" dirty="0"/>
          </a:p>
          <a:p>
            <a:r>
              <a:rPr lang="en-US" dirty="0"/>
              <a:t>It shows the number of days of eight-hour average ozone standard exceedances across the Los Angeles Basin. We learned that much of the poor ozone air quality in Los Angeles, and hence exceedances of air quality standards, occur in the Eastern LA Basin. This is depicted on the graphic, with over 80 days of exceedances at most impacted areas in the eastern basin and much less days, 20 or less in the western and central basin.</a:t>
            </a:r>
          </a:p>
          <a:p>
            <a:endParaRPr lang="en-US" dirty="0"/>
          </a:p>
          <a:p>
            <a:r>
              <a:rPr lang="en-US" dirty="0"/>
              <a:t>This illustrates a key point from the previous slide that ambient air quality can change from place to place across the city, but the changes are gradual and over large distances. In this case, the distance between least and most affected locations in the LA Basin is around 100 km – quite a large distance in comparison to local air quality variations that we will cover shortly.  In northwest LA within the San Fernando Valley one also sees higher exceedances and ozone levels, yet even here the higher levels span fairly uniformly across the valley.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CA9EB6-F0B4-4FBE-994B-2C6AA52EF8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691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With this review of ambient air pollution, we can now proceed to distinguish this from local-scale air pollution.</a:t>
            </a:r>
          </a:p>
          <a:p>
            <a:endParaRPr lang="en-US" dirty="0"/>
          </a:p>
          <a:p>
            <a:r>
              <a:rPr lang="en-US" dirty="0"/>
              <a:t>As mentioned in the introductory slides, we are concerned in this case with air pollution affect more individually or at neighborhood scale. Because of this more local nature, air quality is more affected by emissions from specific sources.</a:t>
            </a:r>
          </a:p>
          <a:p>
            <a:endParaRPr lang="en-US" dirty="0"/>
          </a:p>
          <a:p>
            <a:r>
              <a:rPr lang="en-US" dirty="0"/>
              <a:t>Two examples are shown in the photographs below.</a:t>
            </a:r>
          </a:p>
          <a:p>
            <a:endParaRPr lang="en-US" dirty="0"/>
          </a:p>
          <a:p>
            <a:r>
              <a:rPr lang="en-US" dirty="0"/>
              <a:t>The one on the left is of the Geneva Steel Mill in Utah. You may recall this steel mill being mentioned when viewing the Arden Pope video on PM2.5 health effects as part of one of your writing assignments. It was a large steel mill in Utah that was the primary emission source in the area. A strike caused a shutdown of the facility, after which air quality improved. This is an example of a major industrial source that would strongly affect air pollution for those living close by.</a:t>
            </a:r>
          </a:p>
          <a:p>
            <a:endParaRPr lang="en-US" dirty="0"/>
          </a:p>
          <a:p>
            <a:r>
              <a:rPr lang="en-US" dirty="0"/>
              <a:t>The photograph on the right is of the Port of Oakland, which is a major local air pollution source due to the abundant ship and truck traffic into and out of the port. We learned that trucks emit diesel particulate – a particularly harmful type of combustion fine particulate. Ships also use bunker fuel – a heavy hydrocarbon fuel prone to air pollution emissions. There is much local concern in the community of West Oakland, within a couple miles from the port, about locally high air pollution disproportionately affecting citizens of the neighborhood.</a:t>
            </a:r>
          </a:p>
          <a:p>
            <a:endParaRPr lang="en-US" dirty="0"/>
          </a:p>
          <a:p>
            <a:r>
              <a:rPr lang="en-US" dirty="0"/>
              <a:t>We can now summarize key points distinguishing local air pollution.</a:t>
            </a:r>
          </a:p>
          <a:p>
            <a:endParaRPr lang="en-US" dirty="0"/>
          </a:p>
          <a:p>
            <a:r>
              <a:rPr lang="en-US" dirty="0"/>
              <a:t>First, it concerns exposure to individuals or specific neighborhoods, generally residing near a specific source or sources.</a:t>
            </a:r>
          </a:p>
          <a:p>
            <a:endParaRPr lang="en-US" dirty="0"/>
          </a:p>
          <a:p>
            <a:r>
              <a:rPr lang="en-US" dirty="0"/>
              <a:t>Second, whereas ambient air pollution concentrations change very gradually over large distances, local air pollution concentrations decrease very strongly with distance from the specific emission source or sources in question. This is due to the dispersion – or dilution – of air pollutants as they travel downwind. Generally, appreciable changes in air pollution concentrations in this case occur on the scales of 100s of meters out to, say, around a several kilometers – much smaller in distance than the larger distances of changes for ambient air pollution.</a:t>
            </a:r>
          </a:p>
          <a:p>
            <a:endParaRPr lang="en-US" dirty="0"/>
          </a:p>
          <a:p>
            <a:r>
              <a:rPr lang="en-US" dirty="0"/>
              <a:t>Third, local air pollution generally involves specific, local emission sources. Some important examples of local sources are here listed – which include major industrial complexes, oil refineries, ports, railways and major roadways.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EE200C-2D76-49EE-AFC9-D049ADAF44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06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Local air pollution problems are encapsulated with this graphic of air pollution hazards locally in the West Oakland area. </a:t>
            </a:r>
          </a:p>
          <a:p>
            <a:endParaRPr lang="en-US" dirty="0"/>
          </a:p>
          <a:p>
            <a:r>
              <a:rPr lang="en-US" dirty="0"/>
              <a:t>Looking at the graphic, we see a map of Oakland area:</a:t>
            </a:r>
          </a:p>
          <a:p>
            <a:endParaRPr lang="en-US" dirty="0"/>
          </a:p>
          <a:p>
            <a:r>
              <a:rPr lang="en-US" dirty="0"/>
              <a:t>- Notice first the scale of the map – around 8 by 8 km (or 5 by 5 miles). We are therefore looking at neighborhood scale, rather than entire city scale as in the LA Basin ozone exceedance graphic showed earlier.</a:t>
            </a:r>
          </a:p>
          <a:p>
            <a:pPr marL="171450" indent="-171450">
              <a:buFontTx/>
              <a:buChar char="-"/>
            </a:pPr>
            <a:r>
              <a:rPr lang="en-US" dirty="0"/>
              <a:t>The port of Oakland is on the lower left of the graphic, depicted by the ships lining the port entrance. </a:t>
            </a:r>
          </a:p>
          <a:p>
            <a:pPr marL="171450" indent="-171450">
              <a:buFontTx/>
              <a:buChar char="-"/>
            </a:pPr>
            <a:r>
              <a:rPr lang="en-US" dirty="0"/>
              <a:t>The neighborhood of West Oakland is immediately across the I-880 freeway east of the Port by a mile or so.</a:t>
            </a:r>
          </a:p>
          <a:p>
            <a:pPr marL="171450" indent="-171450">
              <a:buFontTx/>
              <a:buChar char="-"/>
            </a:pPr>
            <a:endParaRPr lang="en-US" dirty="0"/>
          </a:p>
          <a:p>
            <a:pPr marL="0" indent="0">
              <a:buFontTx/>
              <a:buNone/>
            </a:pPr>
            <a:r>
              <a:rPr lang="en-US" dirty="0"/>
              <a:t>The map is color shaded according to distances from the source and locations downwind of the freeways based on typical local winds.</a:t>
            </a:r>
          </a:p>
          <a:p>
            <a:pPr marL="171450" indent="-171450">
              <a:buFontTx/>
              <a:buChar char="-"/>
            </a:pPr>
            <a:r>
              <a:rPr lang="en-US" dirty="0"/>
              <a:t>The darkest colors (the dark orange shading) indicate the most hazardous areas – within two miles the Port and downwind of the freeway.</a:t>
            </a:r>
          </a:p>
          <a:p>
            <a:pPr marL="171450" indent="-171450">
              <a:buFontTx/>
              <a:buChar char="-"/>
            </a:pPr>
            <a:r>
              <a:rPr lang="en-US" dirty="0"/>
              <a:t>The lighter orange is the area within two miles of the Port regardless of proximity to freeways.</a:t>
            </a:r>
          </a:p>
          <a:p>
            <a:pPr marL="171450" indent="-171450">
              <a:buFontTx/>
              <a:buChar char="-"/>
            </a:pPr>
            <a:r>
              <a:rPr lang="en-US" dirty="0"/>
              <a:t>The beige colored areas are as the orange but within five miles of the port.</a:t>
            </a:r>
          </a:p>
          <a:p>
            <a:pPr marL="0" indent="0">
              <a:buFontTx/>
              <a:buNone/>
            </a:pPr>
            <a:endParaRPr lang="en-US" dirty="0"/>
          </a:p>
          <a:p>
            <a:pPr marL="0" indent="0">
              <a:buFontTx/>
              <a:buNone/>
            </a:pPr>
            <a:r>
              <a:rPr lang="en-US" dirty="0"/>
              <a:t>Although air pollution concentration are not depicted, the graphic illustrates main points of local air quality issues – that the distance scales are short, on the scale of individual neighborhoods within a few kilometers or miles from sources, and that individual sources and distance from these sources are the key considerations when determining air pollution concentration impacts.</a:t>
            </a:r>
          </a:p>
        </p:txBody>
      </p:sp>
      <p:sp>
        <p:nvSpPr>
          <p:cNvPr id="4" name="Slide Number Placeholder 3"/>
          <p:cNvSpPr>
            <a:spLocks noGrp="1"/>
          </p:cNvSpPr>
          <p:nvPr>
            <p:ph type="sldNum" sz="quarter" idx="5"/>
          </p:nvPr>
        </p:nvSpPr>
        <p:spPr/>
        <p:txBody>
          <a:bodyPr/>
          <a:lstStyle/>
          <a:p>
            <a:fld id="{330201C0-D149-4D82-9460-5851525DA63B}" type="slidenum">
              <a:rPr lang="en-US" smtClean="0"/>
              <a:pPr/>
              <a:t>8</a:t>
            </a:fld>
            <a:endParaRPr lang="en-US"/>
          </a:p>
        </p:txBody>
      </p:sp>
    </p:spTree>
    <p:extLst>
      <p:ext uri="{BB962C8B-B14F-4D97-AF65-F5344CB8AC3E}">
        <p14:creationId xmlns:p14="http://schemas.microsoft.com/office/powerpoint/2010/main" val="4137570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We now highlight air quality concentration patterns from local sources more directly.</a:t>
            </a:r>
          </a:p>
          <a:p>
            <a:endParaRPr lang="en-US" dirty="0"/>
          </a:p>
          <a:p>
            <a:r>
              <a:rPr lang="en-US" dirty="0"/>
              <a:t>In this graphic we show a simple illustration of a plume of air pollution emitted from a single source for a single hour.</a:t>
            </a:r>
          </a:p>
          <a:p>
            <a:endParaRPr lang="en-US" dirty="0"/>
          </a:p>
          <a:p>
            <a:r>
              <a:rPr lang="en-US" dirty="0"/>
              <a:t>The source is depicted by the black ‘x’ on the graphic. The </a:t>
            </a:r>
            <a:r>
              <a:rPr lang="en-US" dirty="0" err="1"/>
              <a:t>basemap</a:t>
            </a:r>
            <a:r>
              <a:rPr lang="en-US" dirty="0"/>
              <a:t> shows a city area of approximately 10 km on the side.</a:t>
            </a:r>
          </a:p>
          <a:p>
            <a:r>
              <a:rPr lang="en-US" dirty="0"/>
              <a:t> </a:t>
            </a:r>
          </a:p>
          <a:p>
            <a:r>
              <a:rPr lang="en-US" dirty="0"/>
              <a:t>The shadings on the map depict concentrations of the air pollutants emitted from the source over the hour – with different shading colors indicating varying ranges of concentrations decreasing with distance from the source, from higher values in orange near the source to lower values in blue further away from the source.</a:t>
            </a:r>
          </a:p>
          <a:p>
            <a:endParaRPr lang="en-US" dirty="0"/>
          </a:p>
          <a:p>
            <a:r>
              <a:rPr lang="en-US" dirty="0"/>
              <a:t>Further annotating the graphic, we can depict the wind direction, which in this case for the single hour depicted is from the southwest.</a:t>
            </a:r>
          </a:p>
          <a:p>
            <a:r>
              <a:rPr lang="en-US" dirty="0"/>
              <a:t>The wind direction dictates the direction of the plume, which blows downwind of the source from southwest towards the northeast.</a:t>
            </a:r>
          </a:p>
          <a:p>
            <a:endParaRPr lang="en-US" dirty="0"/>
          </a:p>
          <a:p>
            <a:r>
              <a:rPr lang="en-US" dirty="0"/>
              <a:t>The different color shadings then correspond to ever decreasing concentrations with distance from the source.</a:t>
            </a:r>
          </a:p>
          <a:p>
            <a:endParaRPr lang="en-US" dirty="0"/>
          </a:p>
          <a:p>
            <a:r>
              <a:rPr lang="en-US" dirty="0"/>
              <a:t>Near the source, for example, the yellowish-green contour level may signify the 50 ppm level. Areas within this contour line therefore are areas where the pollution concentration from the source for this hour are greater than 50 ppm. Going further downwind, we can then denote the lower concentration contours, for example the 20 ppm contour, the 10 ppm contour, the 5 ppm contour and the 1 ppm contour. </a:t>
            </a:r>
          </a:p>
          <a:p>
            <a:endParaRPr lang="en-US" dirty="0"/>
          </a:p>
          <a:p>
            <a:r>
              <a:rPr lang="en-US" dirty="0"/>
              <a:t>To explain more precisely, the light blue area between the 10 ppm and 20 ppm contours, for example, are areas where the concentrations due to source emissions for the hour are between 10 and 20 ppm. The total area enclosed by the 10 ppm contour, including the greens and orange contours, is then the area where concentrations are greater than 10 ppm.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30201C0-D149-4D82-9460-5851525DA63B}" type="slidenum">
              <a:rPr lang="en-US" smtClean="0"/>
              <a:pPr/>
              <a:t>9</a:t>
            </a:fld>
            <a:endParaRPr lang="en-US"/>
          </a:p>
        </p:txBody>
      </p:sp>
    </p:spTree>
    <p:extLst>
      <p:ext uri="{BB962C8B-B14F-4D97-AF65-F5344CB8AC3E}">
        <p14:creationId xmlns:p14="http://schemas.microsoft.com/office/powerpoint/2010/main" val="119166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0BEEAB-E7C1-45CA-A565-91BAC63FCD53}" type="slidenum">
              <a:rPr lang="en-US"/>
              <a:pPr>
                <a:defRPr/>
              </a:pPr>
              <a:t>‹#›</a:t>
            </a:fld>
            <a:endParaRPr lang="en-US"/>
          </a:p>
        </p:txBody>
      </p:sp>
    </p:spTree>
    <p:extLst>
      <p:ext uri="{BB962C8B-B14F-4D97-AF65-F5344CB8AC3E}">
        <p14:creationId xmlns:p14="http://schemas.microsoft.com/office/powerpoint/2010/main" val="418621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E29689-3703-4EC3-9E50-3A9E942D1AE4}" type="slidenum">
              <a:rPr lang="en-US"/>
              <a:pPr>
                <a:defRPr/>
              </a:pPr>
              <a:t>‹#›</a:t>
            </a:fld>
            <a:endParaRPr lang="en-US"/>
          </a:p>
        </p:txBody>
      </p:sp>
    </p:spTree>
    <p:extLst>
      <p:ext uri="{BB962C8B-B14F-4D97-AF65-F5344CB8AC3E}">
        <p14:creationId xmlns:p14="http://schemas.microsoft.com/office/powerpoint/2010/main" val="186265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28B7AE-697A-4CD3-8703-F1F6D78D008B}" type="slidenum">
              <a:rPr lang="en-US"/>
              <a:pPr>
                <a:defRPr/>
              </a:pPr>
              <a:t>‹#›</a:t>
            </a:fld>
            <a:endParaRPr lang="en-US"/>
          </a:p>
        </p:txBody>
      </p:sp>
    </p:spTree>
    <p:extLst>
      <p:ext uri="{BB962C8B-B14F-4D97-AF65-F5344CB8AC3E}">
        <p14:creationId xmlns:p14="http://schemas.microsoft.com/office/powerpoint/2010/main" val="1776742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1C86B6-7C17-4BD9-A27F-1E372541DA71}" type="slidenum">
              <a:rPr lang="en-US"/>
              <a:pPr>
                <a:defRPr/>
              </a:pPr>
              <a:t>‹#›</a:t>
            </a:fld>
            <a:endParaRPr lang="en-US"/>
          </a:p>
        </p:txBody>
      </p:sp>
    </p:spTree>
    <p:extLst>
      <p:ext uri="{BB962C8B-B14F-4D97-AF65-F5344CB8AC3E}">
        <p14:creationId xmlns:p14="http://schemas.microsoft.com/office/powerpoint/2010/main" val="3797219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575D6B-BC45-4400-9072-D05B08FEB809}" type="slidenum">
              <a:rPr lang="en-US"/>
              <a:pPr>
                <a:defRPr/>
              </a:pPr>
              <a:t>‹#›</a:t>
            </a:fld>
            <a:endParaRPr lang="en-US"/>
          </a:p>
        </p:txBody>
      </p:sp>
    </p:spTree>
    <p:extLst>
      <p:ext uri="{BB962C8B-B14F-4D97-AF65-F5344CB8AC3E}">
        <p14:creationId xmlns:p14="http://schemas.microsoft.com/office/powerpoint/2010/main" val="1680638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21894C-4128-49BA-9C08-5E2565FADB2C}" type="slidenum">
              <a:rPr lang="en-US"/>
              <a:pPr>
                <a:defRPr/>
              </a:pPr>
              <a:t>‹#›</a:t>
            </a:fld>
            <a:endParaRPr lang="en-US"/>
          </a:p>
        </p:txBody>
      </p:sp>
    </p:spTree>
    <p:extLst>
      <p:ext uri="{BB962C8B-B14F-4D97-AF65-F5344CB8AC3E}">
        <p14:creationId xmlns:p14="http://schemas.microsoft.com/office/powerpoint/2010/main" val="239268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959759E-B4A8-544A-8832-211B63269D88}" type="slidenum">
              <a:rPr lang="en-US"/>
              <a:pPr/>
              <a:t>‹#›</a:t>
            </a:fld>
            <a:endParaRPr lang="en-US"/>
          </a:p>
        </p:txBody>
      </p:sp>
    </p:spTree>
    <p:extLst>
      <p:ext uri="{BB962C8B-B14F-4D97-AF65-F5344CB8AC3E}">
        <p14:creationId xmlns:p14="http://schemas.microsoft.com/office/powerpoint/2010/main" val="3405833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281ABDC-EF82-654B-BBDF-5D29E95D279D}" type="slidenum">
              <a:rPr lang="en-US"/>
              <a:pPr/>
              <a:t>‹#›</a:t>
            </a:fld>
            <a:endParaRPr lang="en-US"/>
          </a:p>
        </p:txBody>
      </p:sp>
    </p:spTree>
    <p:extLst>
      <p:ext uri="{BB962C8B-B14F-4D97-AF65-F5344CB8AC3E}">
        <p14:creationId xmlns:p14="http://schemas.microsoft.com/office/powerpoint/2010/main" val="3266653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7367A70-ED69-4A41-95D0-1E963AD2C646}" type="slidenum">
              <a:rPr lang="en-US"/>
              <a:pPr/>
              <a:t>‹#›</a:t>
            </a:fld>
            <a:endParaRPr lang="en-US"/>
          </a:p>
        </p:txBody>
      </p:sp>
    </p:spTree>
    <p:extLst>
      <p:ext uri="{BB962C8B-B14F-4D97-AF65-F5344CB8AC3E}">
        <p14:creationId xmlns:p14="http://schemas.microsoft.com/office/powerpoint/2010/main" val="4206099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F69F6A7-14D3-1D41-8DE5-9931C50983AB}" type="slidenum">
              <a:rPr lang="en-US"/>
              <a:pPr/>
              <a:t>‹#›</a:t>
            </a:fld>
            <a:endParaRPr lang="en-US"/>
          </a:p>
        </p:txBody>
      </p:sp>
    </p:spTree>
    <p:extLst>
      <p:ext uri="{BB962C8B-B14F-4D97-AF65-F5344CB8AC3E}">
        <p14:creationId xmlns:p14="http://schemas.microsoft.com/office/powerpoint/2010/main" val="1159934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6A54EB14-4742-1E45-B546-78B64E680CF1}" type="slidenum">
              <a:rPr lang="en-US"/>
              <a:pPr/>
              <a:t>‹#›</a:t>
            </a:fld>
            <a:endParaRPr lang="en-US"/>
          </a:p>
        </p:txBody>
      </p:sp>
    </p:spTree>
    <p:extLst>
      <p:ext uri="{BB962C8B-B14F-4D97-AF65-F5344CB8AC3E}">
        <p14:creationId xmlns:p14="http://schemas.microsoft.com/office/powerpoint/2010/main" val="93172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8D00D6-13BB-4E8F-B4CE-419A9A23424A}" type="slidenum">
              <a:rPr lang="en-US"/>
              <a:pPr>
                <a:defRPr/>
              </a:pPr>
              <a:t>‹#›</a:t>
            </a:fld>
            <a:endParaRPr lang="en-US"/>
          </a:p>
        </p:txBody>
      </p:sp>
    </p:spTree>
    <p:extLst>
      <p:ext uri="{BB962C8B-B14F-4D97-AF65-F5344CB8AC3E}">
        <p14:creationId xmlns:p14="http://schemas.microsoft.com/office/powerpoint/2010/main" val="3406639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CCAF91A-966C-3B49-B585-7E52FCB560D2}" type="slidenum">
              <a:rPr lang="en-US"/>
              <a:pPr/>
              <a:t>‹#›</a:t>
            </a:fld>
            <a:endParaRPr lang="en-US"/>
          </a:p>
        </p:txBody>
      </p:sp>
    </p:spTree>
    <p:extLst>
      <p:ext uri="{BB962C8B-B14F-4D97-AF65-F5344CB8AC3E}">
        <p14:creationId xmlns:p14="http://schemas.microsoft.com/office/powerpoint/2010/main" val="4071280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7C8C62C9-FC6C-A44F-8E0B-23AFF3640F28}" type="slidenum">
              <a:rPr lang="en-US"/>
              <a:pPr/>
              <a:t>‹#›</a:t>
            </a:fld>
            <a:endParaRPr lang="en-US"/>
          </a:p>
        </p:txBody>
      </p:sp>
    </p:spTree>
    <p:extLst>
      <p:ext uri="{BB962C8B-B14F-4D97-AF65-F5344CB8AC3E}">
        <p14:creationId xmlns:p14="http://schemas.microsoft.com/office/powerpoint/2010/main" val="522912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CC966D6-010C-2B47-BA89-DBEF8A166130}" type="slidenum">
              <a:rPr lang="en-US"/>
              <a:pPr/>
              <a:t>‹#›</a:t>
            </a:fld>
            <a:endParaRPr lang="en-US"/>
          </a:p>
        </p:txBody>
      </p:sp>
    </p:spTree>
    <p:extLst>
      <p:ext uri="{BB962C8B-B14F-4D97-AF65-F5344CB8AC3E}">
        <p14:creationId xmlns:p14="http://schemas.microsoft.com/office/powerpoint/2010/main" val="1282874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28BF851-AAA5-0B42-B80D-0ECB4CEBDFD2}" type="slidenum">
              <a:rPr lang="en-US"/>
              <a:pPr/>
              <a:t>‹#›</a:t>
            </a:fld>
            <a:endParaRPr lang="en-US"/>
          </a:p>
        </p:txBody>
      </p:sp>
    </p:spTree>
    <p:extLst>
      <p:ext uri="{BB962C8B-B14F-4D97-AF65-F5344CB8AC3E}">
        <p14:creationId xmlns:p14="http://schemas.microsoft.com/office/powerpoint/2010/main" val="2897096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C3B5D9F-6299-E146-9132-22836E65380B}" type="slidenum">
              <a:rPr lang="en-US"/>
              <a:pPr/>
              <a:t>‹#›</a:t>
            </a:fld>
            <a:endParaRPr lang="en-US"/>
          </a:p>
        </p:txBody>
      </p:sp>
    </p:spTree>
    <p:extLst>
      <p:ext uri="{BB962C8B-B14F-4D97-AF65-F5344CB8AC3E}">
        <p14:creationId xmlns:p14="http://schemas.microsoft.com/office/powerpoint/2010/main" val="3446037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A9B2463-782F-9143-91B7-1B769F04D443}" type="slidenum">
              <a:rPr lang="en-US"/>
              <a:pPr/>
              <a:t>‹#›</a:t>
            </a:fld>
            <a:endParaRPr lang="en-US"/>
          </a:p>
        </p:txBody>
      </p:sp>
    </p:spTree>
    <p:extLst>
      <p:ext uri="{BB962C8B-B14F-4D97-AF65-F5344CB8AC3E}">
        <p14:creationId xmlns:p14="http://schemas.microsoft.com/office/powerpoint/2010/main" val="1594451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smtClean="0"/>
            </a:lvl1pPr>
          </a:lstStyle>
          <a:p>
            <a:fld id="{110682BF-E842-2A44-AD1A-ED06DE8E6A1D}" type="slidenum">
              <a:rPr lang="en-US"/>
              <a:pPr/>
              <a:t>‹#›</a:t>
            </a:fld>
            <a:endParaRPr lang="en-US"/>
          </a:p>
        </p:txBody>
      </p:sp>
    </p:spTree>
    <p:extLst>
      <p:ext uri="{BB962C8B-B14F-4D97-AF65-F5344CB8AC3E}">
        <p14:creationId xmlns:p14="http://schemas.microsoft.com/office/powerpoint/2010/main" val="1949679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C39A-2557-4FC0-9D6E-E2C6BA832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C6AC4-8737-46B6-8EE7-61747EB3B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B1617A-E08A-4A64-A0F0-DCD056772B2C}"/>
              </a:ext>
            </a:extLst>
          </p:cNvPr>
          <p:cNvSpPr>
            <a:spLocks noGrp="1"/>
          </p:cNvSpPr>
          <p:nvPr>
            <p:ph type="dt" sz="half" idx="10"/>
          </p:nvPr>
        </p:nvSpPr>
        <p:spPr/>
        <p:txBody>
          <a:bodyPr/>
          <a:lstStyle/>
          <a:p>
            <a:fld id="{191FC4D4-1ABE-4744-83D7-AFEEFCCFF5CF}" type="datetimeFigureOut">
              <a:rPr lang="en-US" smtClean="0"/>
              <a:t>5/3/2020</a:t>
            </a:fld>
            <a:endParaRPr lang="en-US"/>
          </a:p>
        </p:txBody>
      </p:sp>
      <p:sp>
        <p:nvSpPr>
          <p:cNvPr id="5" name="Footer Placeholder 4">
            <a:extLst>
              <a:ext uri="{FF2B5EF4-FFF2-40B4-BE49-F238E27FC236}">
                <a16:creationId xmlns:a16="http://schemas.microsoft.com/office/drawing/2014/main" id="{A3D80D3D-65EB-4969-8A80-0669E4BAA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0FB35-49E1-4CDE-82B2-3159DF161F51}"/>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553235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56EF-9F80-4445-A1E1-A7C600397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74B90-DEAD-4A29-8590-1EFA877B95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DEA15-FCA4-4CDF-88AC-CCAE196D53EA}"/>
              </a:ext>
            </a:extLst>
          </p:cNvPr>
          <p:cNvSpPr>
            <a:spLocks noGrp="1"/>
          </p:cNvSpPr>
          <p:nvPr>
            <p:ph type="dt" sz="half" idx="10"/>
          </p:nvPr>
        </p:nvSpPr>
        <p:spPr/>
        <p:txBody>
          <a:bodyPr/>
          <a:lstStyle/>
          <a:p>
            <a:fld id="{191FC4D4-1ABE-4744-83D7-AFEEFCCFF5CF}" type="datetimeFigureOut">
              <a:rPr lang="en-US" smtClean="0"/>
              <a:t>5/3/2020</a:t>
            </a:fld>
            <a:endParaRPr lang="en-US"/>
          </a:p>
        </p:txBody>
      </p:sp>
      <p:sp>
        <p:nvSpPr>
          <p:cNvPr id="5" name="Footer Placeholder 4">
            <a:extLst>
              <a:ext uri="{FF2B5EF4-FFF2-40B4-BE49-F238E27FC236}">
                <a16:creationId xmlns:a16="http://schemas.microsoft.com/office/drawing/2014/main" id="{EF962DFE-987A-402C-BC0F-70386501C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F2892-5B6B-409E-A18F-C88D780E65A5}"/>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864872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4AE2-78E0-455A-B28C-DCBE7CC9C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BAB4E8-3C6C-4E52-B34F-088583DB8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73C7C-E76B-41BA-B1B5-B08E675F22EF}"/>
              </a:ext>
            </a:extLst>
          </p:cNvPr>
          <p:cNvSpPr>
            <a:spLocks noGrp="1"/>
          </p:cNvSpPr>
          <p:nvPr>
            <p:ph type="dt" sz="half" idx="10"/>
          </p:nvPr>
        </p:nvSpPr>
        <p:spPr/>
        <p:txBody>
          <a:bodyPr/>
          <a:lstStyle/>
          <a:p>
            <a:fld id="{191FC4D4-1ABE-4744-83D7-AFEEFCCFF5CF}" type="datetimeFigureOut">
              <a:rPr lang="en-US" smtClean="0"/>
              <a:t>5/3/2020</a:t>
            </a:fld>
            <a:endParaRPr lang="en-US"/>
          </a:p>
        </p:txBody>
      </p:sp>
      <p:sp>
        <p:nvSpPr>
          <p:cNvPr id="5" name="Footer Placeholder 4">
            <a:extLst>
              <a:ext uri="{FF2B5EF4-FFF2-40B4-BE49-F238E27FC236}">
                <a16:creationId xmlns:a16="http://schemas.microsoft.com/office/drawing/2014/main" id="{B89A79E4-0BA3-4037-97BB-191DCAB89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14196-4DA0-46D9-AED0-5A826E19A0D4}"/>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32457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88AF68-4167-4EFA-BE3F-7CB4FA035918}" type="slidenum">
              <a:rPr lang="en-US"/>
              <a:pPr>
                <a:defRPr/>
              </a:pPr>
              <a:t>‹#›</a:t>
            </a:fld>
            <a:endParaRPr lang="en-US"/>
          </a:p>
        </p:txBody>
      </p:sp>
    </p:spTree>
    <p:extLst>
      <p:ext uri="{BB962C8B-B14F-4D97-AF65-F5344CB8AC3E}">
        <p14:creationId xmlns:p14="http://schemas.microsoft.com/office/powerpoint/2010/main" val="3327412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96FF-5C26-4127-BBEF-4580006CB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0EA2F-F8AA-4A35-ACB2-3C481A0000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C1C05E-4CD3-4D1D-91BB-80EB88ABE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DA8CA-3636-4867-A39D-9099D2FBF820}"/>
              </a:ext>
            </a:extLst>
          </p:cNvPr>
          <p:cNvSpPr>
            <a:spLocks noGrp="1"/>
          </p:cNvSpPr>
          <p:nvPr>
            <p:ph type="dt" sz="half" idx="10"/>
          </p:nvPr>
        </p:nvSpPr>
        <p:spPr/>
        <p:txBody>
          <a:bodyPr/>
          <a:lstStyle/>
          <a:p>
            <a:fld id="{191FC4D4-1ABE-4744-83D7-AFEEFCCFF5CF}" type="datetimeFigureOut">
              <a:rPr lang="en-US" smtClean="0"/>
              <a:t>5/3/2020</a:t>
            </a:fld>
            <a:endParaRPr lang="en-US"/>
          </a:p>
        </p:txBody>
      </p:sp>
      <p:sp>
        <p:nvSpPr>
          <p:cNvPr id="6" name="Footer Placeholder 5">
            <a:extLst>
              <a:ext uri="{FF2B5EF4-FFF2-40B4-BE49-F238E27FC236}">
                <a16:creationId xmlns:a16="http://schemas.microsoft.com/office/drawing/2014/main" id="{6606B7D0-8F3B-4133-A370-5911A742B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32980-19D4-4607-99D2-E0FDC36D667C}"/>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878868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4042-E579-4647-BBBC-4FEDE657D8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58E554-D246-443F-9F96-FA70120A0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E3C7C-16E2-4F0B-8E00-4792CDFDF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1A463-D767-45C4-8E7F-1684FDBC5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D0170E-FE7C-4948-BB09-32422888C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402F4C-F9E0-4D65-BA04-C57742DABBD2}"/>
              </a:ext>
            </a:extLst>
          </p:cNvPr>
          <p:cNvSpPr>
            <a:spLocks noGrp="1"/>
          </p:cNvSpPr>
          <p:nvPr>
            <p:ph type="dt" sz="half" idx="10"/>
          </p:nvPr>
        </p:nvSpPr>
        <p:spPr/>
        <p:txBody>
          <a:bodyPr/>
          <a:lstStyle/>
          <a:p>
            <a:fld id="{191FC4D4-1ABE-4744-83D7-AFEEFCCFF5CF}" type="datetimeFigureOut">
              <a:rPr lang="en-US" smtClean="0"/>
              <a:t>5/3/2020</a:t>
            </a:fld>
            <a:endParaRPr lang="en-US"/>
          </a:p>
        </p:txBody>
      </p:sp>
      <p:sp>
        <p:nvSpPr>
          <p:cNvPr id="8" name="Footer Placeholder 7">
            <a:extLst>
              <a:ext uri="{FF2B5EF4-FFF2-40B4-BE49-F238E27FC236}">
                <a16:creationId xmlns:a16="http://schemas.microsoft.com/office/drawing/2014/main" id="{817D6822-2112-47F9-9C2B-6CAFEAF5D8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6A6A82-C928-4136-ABCD-77868E27B3D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860224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8942-C645-4F04-A23E-A84ABCCF3D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750ED6-A1F8-403C-8CF4-FD3B70AC2FED}"/>
              </a:ext>
            </a:extLst>
          </p:cNvPr>
          <p:cNvSpPr>
            <a:spLocks noGrp="1"/>
          </p:cNvSpPr>
          <p:nvPr>
            <p:ph type="dt" sz="half" idx="10"/>
          </p:nvPr>
        </p:nvSpPr>
        <p:spPr/>
        <p:txBody>
          <a:bodyPr/>
          <a:lstStyle/>
          <a:p>
            <a:fld id="{191FC4D4-1ABE-4744-83D7-AFEEFCCFF5CF}" type="datetimeFigureOut">
              <a:rPr lang="en-US" smtClean="0"/>
              <a:t>5/3/2020</a:t>
            </a:fld>
            <a:endParaRPr lang="en-US"/>
          </a:p>
        </p:txBody>
      </p:sp>
      <p:sp>
        <p:nvSpPr>
          <p:cNvPr id="4" name="Footer Placeholder 3">
            <a:extLst>
              <a:ext uri="{FF2B5EF4-FFF2-40B4-BE49-F238E27FC236}">
                <a16:creationId xmlns:a16="http://schemas.microsoft.com/office/drawing/2014/main" id="{2CBBCE37-66DB-478F-8EAE-F304258D15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36ADCE-54B3-462B-8171-C1C1741450E9}"/>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281963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D4EDC-6417-4BCA-8AEA-70B9247AF799}"/>
              </a:ext>
            </a:extLst>
          </p:cNvPr>
          <p:cNvSpPr>
            <a:spLocks noGrp="1"/>
          </p:cNvSpPr>
          <p:nvPr>
            <p:ph type="dt" sz="half" idx="10"/>
          </p:nvPr>
        </p:nvSpPr>
        <p:spPr/>
        <p:txBody>
          <a:bodyPr/>
          <a:lstStyle/>
          <a:p>
            <a:fld id="{191FC4D4-1ABE-4744-83D7-AFEEFCCFF5CF}" type="datetimeFigureOut">
              <a:rPr lang="en-US" smtClean="0"/>
              <a:t>5/3/2020</a:t>
            </a:fld>
            <a:endParaRPr lang="en-US"/>
          </a:p>
        </p:txBody>
      </p:sp>
      <p:sp>
        <p:nvSpPr>
          <p:cNvPr id="3" name="Footer Placeholder 2">
            <a:extLst>
              <a:ext uri="{FF2B5EF4-FFF2-40B4-BE49-F238E27FC236}">
                <a16:creationId xmlns:a16="http://schemas.microsoft.com/office/drawing/2014/main" id="{E7D35110-4B54-46F3-9356-6548D84914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2057E2-8D13-49DC-9D70-8EEDD619BDA6}"/>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718732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4E9A-7B10-41EB-8496-9A9DF8600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2AD0F-94E8-4968-AE1A-3D635D700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9359C-A209-4418-912F-29747A459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0E0F1-2990-4836-96C6-DEF84F28A0C3}"/>
              </a:ext>
            </a:extLst>
          </p:cNvPr>
          <p:cNvSpPr>
            <a:spLocks noGrp="1"/>
          </p:cNvSpPr>
          <p:nvPr>
            <p:ph type="dt" sz="half" idx="10"/>
          </p:nvPr>
        </p:nvSpPr>
        <p:spPr/>
        <p:txBody>
          <a:bodyPr/>
          <a:lstStyle/>
          <a:p>
            <a:fld id="{191FC4D4-1ABE-4744-83D7-AFEEFCCFF5CF}" type="datetimeFigureOut">
              <a:rPr lang="en-US" smtClean="0"/>
              <a:t>5/3/2020</a:t>
            </a:fld>
            <a:endParaRPr lang="en-US"/>
          </a:p>
        </p:txBody>
      </p:sp>
      <p:sp>
        <p:nvSpPr>
          <p:cNvPr id="6" name="Footer Placeholder 5">
            <a:extLst>
              <a:ext uri="{FF2B5EF4-FFF2-40B4-BE49-F238E27FC236}">
                <a16:creationId xmlns:a16="http://schemas.microsoft.com/office/drawing/2014/main" id="{C9979E23-6FB5-4C3E-BFB0-40094EBE7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DFDA2-0E6B-4964-9688-0D5D4209ECBE}"/>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21866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7881-27D6-4B63-8CA5-93B6D87CF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04D3A-8191-4189-8620-1A482AC8D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F896EA-C6D8-40BD-AD81-11022AC80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A26E7-027A-45A5-AFA4-3082632923C7}"/>
              </a:ext>
            </a:extLst>
          </p:cNvPr>
          <p:cNvSpPr>
            <a:spLocks noGrp="1"/>
          </p:cNvSpPr>
          <p:nvPr>
            <p:ph type="dt" sz="half" idx="10"/>
          </p:nvPr>
        </p:nvSpPr>
        <p:spPr/>
        <p:txBody>
          <a:bodyPr/>
          <a:lstStyle/>
          <a:p>
            <a:fld id="{191FC4D4-1ABE-4744-83D7-AFEEFCCFF5CF}" type="datetimeFigureOut">
              <a:rPr lang="en-US" smtClean="0"/>
              <a:t>5/3/2020</a:t>
            </a:fld>
            <a:endParaRPr lang="en-US"/>
          </a:p>
        </p:txBody>
      </p:sp>
      <p:sp>
        <p:nvSpPr>
          <p:cNvPr id="6" name="Footer Placeholder 5">
            <a:extLst>
              <a:ext uri="{FF2B5EF4-FFF2-40B4-BE49-F238E27FC236}">
                <a16:creationId xmlns:a16="http://schemas.microsoft.com/office/drawing/2014/main" id="{6DE28181-C719-4DB3-A62C-CE0FC420F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EE583-3C9C-42EE-B0A8-E65F0E5EB197}"/>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742781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883A-F850-4CB9-A255-1104D646D0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B62BED-5C02-4A20-87FC-CCD923A0E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7E822-903C-4155-BD35-329F885B9C2C}"/>
              </a:ext>
            </a:extLst>
          </p:cNvPr>
          <p:cNvSpPr>
            <a:spLocks noGrp="1"/>
          </p:cNvSpPr>
          <p:nvPr>
            <p:ph type="dt" sz="half" idx="10"/>
          </p:nvPr>
        </p:nvSpPr>
        <p:spPr/>
        <p:txBody>
          <a:bodyPr/>
          <a:lstStyle/>
          <a:p>
            <a:fld id="{191FC4D4-1ABE-4744-83D7-AFEEFCCFF5CF}" type="datetimeFigureOut">
              <a:rPr lang="en-US" smtClean="0"/>
              <a:t>5/3/2020</a:t>
            </a:fld>
            <a:endParaRPr lang="en-US"/>
          </a:p>
        </p:txBody>
      </p:sp>
      <p:sp>
        <p:nvSpPr>
          <p:cNvPr id="5" name="Footer Placeholder 4">
            <a:extLst>
              <a:ext uri="{FF2B5EF4-FFF2-40B4-BE49-F238E27FC236}">
                <a16:creationId xmlns:a16="http://schemas.microsoft.com/office/drawing/2014/main" id="{CAAEBDEB-E1B4-41BD-A528-050DD042D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62D2F-A7A8-48C1-99C6-EEA9DAEFA60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939265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BC0FD4-5A0F-4B40-A38A-516EFC9CA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D8607-2AD1-4A0F-A621-A5B08DFC7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D0B59-0BA9-4152-8881-76F593A7A9DA}"/>
              </a:ext>
            </a:extLst>
          </p:cNvPr>
          <p:cNvSpPr>
            <a:spLocks noGrp="1"/>
          </p:cNvSpPr>
          <p:nvPr>
            <p:ph type="dt" sz="half" idx="10"/>
          </p:nvPr>
        </p:nvSpPr>
        <p:spPr/>
        <p:txBody>
          <a:bodyPr/>
          <a:lstStyle/>
          <a:p>
            <a:fld id="{191FC4D4-1ABE-4744-83D7-AFEEFCCFF5CF}" type="datetimeFigureOut">
              <a:rPr lang="en-US" smtClean="0"/>
              <a:t>5/3/2020</a:t>
            </a:fld>
            <a:endParaRPr lang="en-US"/>
          </a:p>
        </p:txBody>
      </p:sp>
      <p:sp>
        <p:nvSpPr>
          <p:cNvPr id="5" name="Footer Placeholder 4">
            <a:extLst>
              <a:ext uri="{FF2B5EF4-FFF2-40B4-BE49-F238E27FC236}">
                <a16:creationId xmlns:a16="http://schemas.microsoft.com/office/drawing/2014/main" id="{ABE8717C-5CAC-4F7B-B0DB-C896526D7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98907-C27F-4EC3-BE08-6F386EE47633}"/>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836920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CC1964-8EB6-47C5-BF8D-CE3ADB30C4FA}" type="slidenum">
              <a:rPr lang="en-US"/>
              <a:pPr>
                <a:defRPr/>
              </a:pPr>
              <a:t>‹#›</a:t>
            </a:fld>
            <a:endParaRPr lang="en-US"/>
          </a:p>
        </p:txBody>
      </p:sp>
    </p:spTree>
    <p:extLst>
      <p:ext uri="{BB962C8B-B14F-4D97-AF65-F5344CB8AC3E}">
        <p14:creationId xmlns:p14="http://schemas.microsoft.com/office/powerpoint/2010/main" val="1071782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7DB430C-03CF-4154-8259-676D982E55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2DE97A-888C-4692-B038-B24F37180A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0F43AC-7BA6-4CA0-B171-AF8386305C67}"/>
              </a:ext>
            </a:extLst>
          </p:cNvPr>
          <p:cNvSpPr>
            <a:spLocks noGrp="1" noChangeArrowheads="1"/>
          </p:cNvSpPr>
          <p:nvPr>
            <p:ph type="sldNum" sz="quarter" idx="12"/>
          </p:nvPr>
        </p:nvSpPr>
        <p:spPr>
          <a:ln/>
        </p:spPr>
        <p:txBody>
          <a:bodyPr/>
          <a:lstStyle>
            <a:lvl1pPr>
              <a:defRPr/>
            </a:lvl1pPr>
          </a:lstStyle>
          <a:p>
            <a:fld id="{5B193590-7C01-4945-AD62-40A51EDF6B65}" type="slidenum">
              <a:rPr lang="en-US" altLang="en-US"/>
              <a:pPr/>
              <a:t>‹#›</a:t>
            </a:fld>
            <a:endParaRPr lang="en-US" altLang="en-US"/>
          </a:p>
        </p:txBody>
      </p:sp>
    </p:spTree>
    <p:extLst>
      <p:ext uri="{BB962C8B-B14F-4D97-AF65-F5344CB8AC3E}">
        <p14:creationId xmlns:p14="http://schemas.microsoft.com/office/powerpoint/2010/main" val="333211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C53D58-7A1B-4220-A185-C3EEB35ED65F}" type="slidenum">
              <a:rPr lang="en-US"/>
              <a:pPr>
                <a:defRPr/>
              </a:pPr>
              <a:t>‹#›</a:t>
            </a:fld>
            <a:endParaRPr lang="en-US"/>
          </a:p>
        </p:txBody>
      </p:sp>
    </p:spTree>
    <p:extLst>
      <p:ext uri="{BB962C8B-B14F-4D97-AF65-F5344CB8AC3E}">
        <p14:creationId xmlns:p14="http://schemas.microsoft.com/office/powerpoint/2010/main" val="3683241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07ED95-2C4D-4C77-993D-7AE5EBBEAE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9FA1FF-0AA8-4B3B-87BC-5317F5B3BA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EBD9D36-F6B9-4238-9C5F-9B2A8D3A15DF}"/>
              </a:ext>
            </a:extLst>
          </p:cNvPr>
          <p:cNvSpPr>
            <a:spLocks noGrp="1" noChangeArrowheads="1"/>
          </p:cNvSpPr>
          <p:nvPr>
            <p:ph type="sldNum" sz="quarter" idx="12"/>
          </p:nvPr>
        </p:nvSpPr>
        <p:spPr>
          <a:ln/>
        </p:spPr>
        <p:txBody>
          <a:bodyPr/>
          <a:lstStyle>
            <a:lvl1pPr>
              <a:defRPr/>
            </a:lvl1pPr>
          </a:lstStyle>
          <a:p>
            <a:fld id="{148D19CB-E7D4-43B3-84F9-40C58500C1A7}" type="slidenum">
              <a:rPr lang="en-US" altLang="en-US"/>
              <a:pPr/>
              <a:t>‹#›</a:t>
            </a:fld>
            <a:endParaRPr lang="en-US" altLang="en-US"/>
          </a:p>
        </p:txBody>
      </p:sp>
    </p:spTree>
    <p:extLst>
      <p:ext uri="{BB962C8B-B14F-4D97-AF65-F5344CB8AC3E}">
        <p14:creationId xmlns:p14="http://schemas.microsoft.com/office/powerpoint/2010/main" val="1219848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429386E-2AE6-4FAB-98AD-F09F613A1F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E6AF94-2792-474D-8DAD-3A1B3E379B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CF9CB1-CF80-4B9F-83E7-FE71CC7197E4}"/>
              </a:ext>
            </a:extLst>
          </p:cNvPr>
          <p:cNvSpPr>
            <a:spLocks noGrp="1" noChangeArrowheads="1"/>
          </p:cNvSpPr>
          <p:nvPr>
            <p:ph type="sldNum" sz="quarter" idx="12"/>
          </p:nvPr>
        </p:nvSpPr>
        <p:spPr>
          <a:ln/>
        </p:spPr>
        <p:txBody>
          <a:bodyPr/>
          <a:lstStyle>
            <a:lvl1pPr>
              <a:defRPr/>
            </a:lvl1pPr>
          </a:lstStyle>
          <a:p>
            <a:fld id="{BBC8F022-F61C-4C12-A32C-92736C0D06AC}" type="slidenum">
              <a:rPr lang="en-US" altLang="en-US"/>
              <a:pPr/>
              <a:t>‹#›</a:t>
            </a:fld>
            <a:endParaRPr lang="en-US" altLang="en-US"/>
          </a:p>
        </p:txBody>
      </p:sp>
    </p:spTree>
    <p:extLst>
      <p:ext uri="{BB962C8B-B14F-4D97-AF65-F5344CB8AC3E}">
        <p14:creationId xmlns:p14="http://schemas.microsoft.com/office/powerpoint/2010/main" val="4082511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4EE204F-E454-490E-9392-CAAC5F909C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8032B7-9119-4A48-8B97-BD8B92CE89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F81570D-DD6B-4DF4-8372-7B448E00290B}"/>
              </a:ext>
            </a:extLst>
          </p:cNvPr>
          <p:cNvSpPr>
            <a:spLocks noGrp="1" noChangeArrowheads="1"/>
          </p:cNvSpPr>
          <p:nvPr>
            <p:ph type="sldNum" sz="quarter" idx="12"/>
          </p:nvPr>
        </p:nvSpPr>
        <p:spPr>
          <a:ln/>
        </p:spPr>
        <p:txBody>
          <a:bodyPr/>
          <a:lstStyle>
            <a:lvl1pPr>
              <a:defRPr/>
            </a:lvl1pPr>
          </a:lstStyle>
          <a:p>
            <a:fld id="{766FD6B0-BDD7-4DC4-8D6D-731A4DA34B64}" type="slidenum">
              <a:rPr lang="en-US" altLang="en-US"/>
              <a:pPr/>
              <a:t>‹#›</a:t>
            </a:fld>
            <a:endParaRPr lang="en-US" altLang="en-US"/>
          </a:p>
        </p:txBody>
      </p:sp>
    </p:spTree>
    <p:extLst>
      <p:ext uri="{BB962C8B-B14F-4D97-AF65-F5344CB8AC3E}">
        <p14:creationId xmlns:p14="http://schemas.microsoft.com/office/powerpoint/2010/main" val="884966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38B7C44-6770-4EBD-9BB4-74AA01CABE1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2D19B8E-27BE-4B36-804E-120FD2C401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742B9CE-EF4F-47A3-BFDD-DB88E795314C}"/>
              </a:ext>
            </a:extLst>
          </p:cNvPr>
          <p:cNvSpPr>
            <a:spLocks noGrp="1" noChangeArrowheads="1"/>
          </p:cNvSpPr>
          <p:nvPr>
            <p:ph type="sldNum" sz="quarter" idx="12"/>
          </p:nvPr>
        </p:nvSpPr>
        <p:spPr>
          <a:ln/>
        </p:spPr>
        <p:txBody>
          <a:bodyPr/>
          <a:lstStyle>
            <a:lvl1pPr>
              <a:defRPr/>
            </a:lvl1pPr>
          </a:lstStyle>
          <a:p>
            <a:fld id="{DE39E70A-0EEA-4BA3-BBEE-E486103D8635}" type="slidenum">
              <a:rPr lang="en-US" altLang="en-US"/>
              <a:pPr/>
              <a:t>‹#›</a:t>
            </a:fld>
            <a:endParaRPr lang="en-US" altLang="en-US"/>
          </a:p>
        </p:txBody>
      </p:sp>
    </p:spTree>
    <p:extLst>
      <p:ext uri="{BB962C8B-B14F-4D97-AF65-F5344CB8AC3E}">
        <p14:creationId xmlns:p14="http://schemas.microsoft.com/office/powerpoint/2010/main" val="4001607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48321F5-074C-4363-8595-66FF74AE3C6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9F26B4F-226E-4F9C-9FCB-FD7A9DEB4B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FADF1AF-4EDA-4163-8721-AEAF02BA5D44}"/>
              </a:ext>
            </a:extLst>
          </p:cNvPr>
          <p:cNvSpPr>
            <a:spLocks noGrp="1" noChangeArrowheads="1"/>
          </p:cNvSpPr>
          <p:nvPr>
            <p:ph type="sldNum" sz="quarter" idx="12"/>
          </p:nvPr>
        </p:nvSpPr>
        <p:spPr>
          <a:ln/>
        </p:spPr>
        <p:txBody>
          <a:bodyPr/>
          <a:lstStyle>
            <a:lvl1pPr>
              <a:defRPr/>
            </a:lvl1pPr>
          </a:lstStyle>
          <a:p>
            <a:fld id="{62CC87DB-1243-4BE4-A3C3-F119D775DF8B}" type="slidenum">
              <a:rPr lang="en-US" altLang="en-US"/>
              <a:pPr/>
              <a:t>‹#›</a:t>
            </a:fld>
            <a:endParaRPr lang="en-US" altLang="en-US"/>
          </a:p>
        </p:txBody>
      </p:sp>
    </p:spTree>
    <p:extLst>
      <p:ext uri="{BB962C8B-B14F-4D97-AF65-F5344CB8AC3E}">
        <p14:creationId xmlns:p14="http://schemas.microsoft.com/office/powerpoint/2010/main" val="1505951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898F991-86C3-44F0-BC1E-68337101CFE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C51443A-C27E-482A-90DA-F300293BA7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081DE73-23DC-4A2D-98EE-E5989C3EC349}"/>
              </a:ext>
            </a:extLst>
          </p:cNvPr>
          <p:cNvSpPr>
            <a:spLocks noGrp="1" noChangeArrowheads="1"/>
          </p:cNvSpPr>
          <p:nvPr>
            <p:ph type="sldNum" sz="quarter" idx="12"/>
          </p:nvPr>
        </p:nvSpPr>
        <p:spPr>
          <a:ln/>
        </p:spPr>
        <p:txBody>
          <a:bodyPr/>
          <a:lstStyle>
            <a:lvl1pPr>
              <a:defRPr/>
            </a:lvl1pPr>
          </a:lstStyle>
          <a:p>
            <a:fld id="{EA2F9FA6-AEC1-4E2B-AC9F-851AA58EDAA1}" type="slidenum">
              <a:rPr lang="en-US" altLang="en-US"/>
              <a:pPr/>
              <a:t>‹#›</a:t>
            </a:fld>
            <a:endParaRPr lang="en-US" altLang="en-US"/>
          </a:p>
        </p:txBody>
      </p:sp>
    </p:spTree>
    <p:extLst>
      <p:ext uri="{BB962C8B-B14F-4D97-AF65-F5344CB8AC3E}">
        <p14:creationId xmlns:p14="http://schemas.microsoft.com/office/powerpoint/2010/main" val="15448277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5BFF4CE-C0FD-4B85-A994-25781848B1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CF5BF0-CC31-43F5-9888-43C4DCDC69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6CF4A7E-FA19-46CD-9A01-3A8D19882A7A}"/>
              </a:ext>
            </a:extLst>
          </p:cNvPr>
          <p:cNvSpPr>
            <a:spLocks noGrp="1" noChangeArrowheads="1"/>
          </p:cNvSpPr>
          <p:nvPr>
            <p:ph type="sldNum" sz="quarter" idx="12"/>
          </p:nvPr>
        </p:nvSpPr>
        <p:spPr>
          <a:ln/>
        </p:spPr>
        <p:txBody>
          <a:bodyPr/>
          <a:lstStyle>
            <a:lvl1pPr>
              <a:defRPr/>
            </a:lvl1pPr>
          </a:lstStyle>
          <a:p>
            <a:fld id="{12B9F1D7-40D7-4996-BC53-F77E1AA1A9E1}" type="slidenum">
              <a:rPr lang="en-US" altLang="en-US"/>
              <a:pPr/>
              <a:t>‹#›</a:t>
            </a:fld>
            <a:endParaRPr lang="en-US" altLang="en-US"/>
          </a:p>
        </p:txBody>
      </p:sp>
    </p:spTree>
    <p:extLst>
      <p:ext uri="{BB962C8B-B14F-4D97-AF65-F5344CB8AC3E}">
        <p14:creationId xmlns:p14="http://schemas.microsoft.com/office/powerpoint/2010/main" val="5424905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9941A3-BA0B-4B24-9E43-5235438525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CE4B3F-BA16-4A54-92DD-E392CD7F80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D551BF-2050-46FF-9449-5E956EAA1155}"/>
              </a:ext>
            </a:extLst>
          </p:cNvPr>
          <p:cNvSpPr>
            <a:spLocks noGrp="1" noChangeArrowheads="1"/>
          </p:cNvSpPr>
          <p:nvPr>
            <p:ph type="sldNum" sz="quarter" idx="12"/>
          </p:nvPr>
        </p:nvSpPr>
        <p:spPr>
          <a:ln/>
        </p:spPr>
        <p:txBody>
          <a:bodyPr/>
          <a:lstStyle>
            <a:lvl1pPr>
              <a:defRPr/>
            </a:lvl1pPr>
          </a:lstStyle>
          <a:p>
            <a:fld id="{ADAED2F0-03E4-49E7-B9E7-64AD13E902B5}" type="slidenum">
              <a:rPr lang="en-US" altLang="en-US"/>
              <a:pPr/>
              <a:t>‹#›</a:t>
            </a:fld>
            <a:endParaRPr lang="en-US" altLang="en-US"/>
          </a:p>
        </p:txBody>
      </p:sp>
    </p:spTree>
    <p:extLst>
      <p:ext uri="{BB962C8B-B14F-4D97-AF65-F5344CB8AC3E}">
        <p14:creationId xmlns:p14="http://schemas.microsoft.com/office/powerpoint/2010/main" val="37812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60F2D60-9C11-42C7-8E3B-5E79A873E9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7D4481-4237-4423-A6AD-59E8BDE9D6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2F06FC-5DCC-450E-A880-978481F260AD}"/>
              </a:ext>
            </a:extLst>
          </p:cNvPr>
          <p:cNvSpPr>
            <a:spLocks noGrp="1" noChangeArrowheads="1"/>
          </p:cNvSpPr>
          <p:nvPr>
            <p:ph type="sldNum" sz="quarter" idx="12"/>
          </p:nvPr>
        </p:nvSpPr>
        <p:spPr>
          <a:ln/>
        </p:spPr>
        <p:txBody>
          <a:bodyPr/>
          <a:lstStyle>
            <a:lvl1pPr>
              <a:defRPr/>
            </a:lvl1pPr>
          </a:lstStyle>
          <a:p>
            <a:fld id="{76748264-7F85-4856-A3F0-88A144FA1AB0}" type="slidenum">
              <a:rPr lang="en-US" altLang="en-US"/>
              <a:pPr/>
              <a:t>‹#›</a:t>
            </a:fld>
            <a:endParaRPr lang="en-US" altLang="en-US"/>
          </a:p>
        </p:txBody>
      </p:sp>
    </p:spTree>
    <p:extLst>
      <p:ext uri="{BB962C8B-B14F-4D97-AF65-F5344CB8AC3E}">
        <p14:creationId xmlns:p14="http://schemas.microsoft.com/office/powerpoint/2010/main" val="1044845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5E5E2B-E177-4330-9DF5-4C9B943520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446283-400A-4D42-95E2-844CAD8DDD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5BFE74-169B-437E-BA74-9306E5473C41}"/>
              </a:ext>
            </a:extLst>
          </p:cNvPr>
          <p:cNvSpPr>
            <a:spLocks noGrp="1" noChangeArrowheads="1"/>
          </p:cNvSpPr>
          <p:nvPr>
            <p:ph type="sldNum" sz="quarter" idx="12"/>
          </p:nvPr>
        </p:nvSpPr>
        <p:spPr>
          <a:ln/>
        </p:spPr>
        <p:txBody>
          <a:bodyPr/>
          <a:lstStyle>
            <a:lvl1pPr>
              <a:defRPr/>
            </a:lvl1pPr>
          </a:lstStyle>
          <a:p>
            <a:fld id="{3CAEB373-0F39-47AF-99A7-A7E534FC4C66}" type="slidenum">
              <a:rPr lang="en-US" altLang="en-US"/>
              <a:pPr/>
              <a:t>‹#›</a:t>
            </a:fld>
            <a:endParaRPr lang="en-US" altLang="en-US"/>
          </a:p>
        </p:txBody>
      </p:sp>
    </p:spTree>
    <p:extLst>
      <p:ext uri="{BB962C8B-B14F-4D97-AF65-F5344CB8AC3E}">
        <p14:creationId xmlns:p14="http://schemas.microsoft.com/office/powerpoint/2010/main" val="127067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9B65B4-0AC2-47E1-828F-D689B3297B29}" type="slidenum">
              <a:rPr lang="en-US"/>
              <a:pPr>
                <a:defRPr/>
              </a:pPr>
              <a:t>‹#›</a:t>
            </a:fld>
            <a:endParaRPr lang="en-US"/>
          </a:p>
        </p:txBody>
      </p:sp>
    </p:spTree>
    <p:extLst>
      <p:ext uri="{BB962C8B-B14F-4D97-AF65-F5344CB8AC3E}">
        <p14:creationId xmlns:p14="http://schemas.microsoft.com/office/powerpoint/2010/main" val="35499034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83C07650-42A7-4EFD-A670-FC61CF68C47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86EE71E-493A-4C6E-BC2B-D8C145B21F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0E917F7-EEF6-49E9-84DF-A7DD52BB4360}"/>
              </a:ext>
            </a:extLst>
          </p:cNvPr>
          <p:cNvSpPr>
            <a:spLocks noGrp="1" noChangeArrowheads="1"/>
          </p:cNvSpPr>
          <p:nvPr>
            <p:ph type="sldNum" sz="quarter" idx="12"/>
          </p:nvPr>
        </p:nvSpPr>
        <p:spPr>
          <a:ln/>
        </p:spPr>
        <p:txBody>
          <a:bodyPr/>
          <a:lstStyle>
            <a:lvl1pPr>
              <a:defRPr/>
            </a:lvl1pPr>
          </a:lstStyle>
          <a:p>
            <a:fld id="{2A8AFAF6-9BAB-4A14-995E-EFF0D7880BEA}" type="slidenum">
              <a:rPr lang="en-US" altLang="en-US"/>
              <a:pPr/>
              <a:t>‹#›</a:t>
            </a:fld>
            <a:endParaRPr lang="en-US" altLang="en-US"/>
          </a:p>
        </p:txBody>
      </p:sp>
    </p:spTree>
    <p:extLst>
      <p:ext uri="{BB962C8B-B14F-4D97-AF65-F5344CB8AC3E}">
        <p14:creationId xmlns:p14="http://schemas.microsoft.com/office/powerpoint/2010/main" val="6461351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49DA36A5-1A00-4E21-A899-63DF5596FA1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257F71-F524-479E-912B-02C0EF813E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2CDBFA-7AAE-483F-92DD-95CA086E2189}"/>
              </a:ext>
            </a:extLst>
          </p:cNvPr>
          <p:cNvSpPr>
            <a:spLocks noGrp="1" noChangeArrowheads="1"/>
          </p:cNvSpPr>
          <p:nvPr>
            <p:ph type="sldNum" sz="quarter" idx="12"/>
          </p:nvPr>
        </p:nvSpPr>
        <p:spPr>
          <a:ln/>
        </p:spPr>
        <p:txBody>
          <a:bodyPr/>
          <a:lstStyle>
            <a:lvl1pPr>
              <a:defRPr/>
            </a:lvl1pPr>
          </a:lstStyle>
          <a:p>
            <a:fld id="{C28BFA08-6701-42A9-A9F2-87A6D79CCEB0}" type="slidenum">
              <a:rPr lang="en-US" altLang="en-US"/>
              <a:pPr/>
              <a:t>‹#›</a:t>
            </a:fld>
            <a:endParaRPr lang="en-US" altLang="en-US"/>
          </a:p>
        </p:txBody>
      </p:sp>
    </p:spTree>
    <p:extLst>
      <p:ext uri="{BB962C8B-B14F-4D97-AF65-F5344CB8AC3E}">
        <p14:creationId xmlns:p14="http://schemas.microsoft.com/office/powerpoint/2010/main" val="11621305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2F1F65-1D48-467A-8EE3-2E57718C62D6}" type="slidenum">
              <a:rPr lang="en-US"/>
              <a:pPr>
                <a:defRPr/>
              </a:pPr>
              <a:t>‹#›</a:t>
            </a:fld>
            <a:endParaRPr lang="en-US"/>
          </a:p>
        </p:txBody>
      </p:sp>
    </p:spTree>
    <p:extLst>
      <p:ext uri="{BB962C8B-B14F-4D97-AF65-F5344CB8AC3E}">
        <p14:creationId xmlns:p14="http://schemas.microsoft.com/office/powerpoint/2010/main" val="337286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98E0FD-190B-4400-9736-E6EEA2CE6E8B}" type="slidenum">
              <a:rPr lang="en-US"/>
              <a:pPr>
                <a:defRPr/>
              </a:pPr>
              <a:t>‹#›</a:t>
            </a:fld>
            <a:endParaRPr lang="en-US"/>
          </a:p>
        </p:txBody>
      </p:sp>
    </p:spTree>
    <p:extLst>
      <p:ext uri="{BB962C8B-B14F-4D97-AF65-F5344CB8AC3E}">
        <p14:creationId xmlns:p14="http://schemas.microsoft.com/office/powerpoint/2010/main" val="24380671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A1FBE6-BE93-47D5-869F-BEE6D1E2C475}" type="slidenum">
              <a:rPr lang="en-US"/>
              <a:pPr>
                <a:defRPr/>
              </a:pPr>
              <a:t>‹#›</a:t>
            </a:fld>
            <a:endParaRPr lang="en-US"/>
          </a:p>
        </p:txBody>
      </p:sp>
    </p:spTree>
    <p:extLst>
      <p:ext uri="{BB962C8B-B14F-4D97-AF65-F5344CB8AC3E}">
        <p14:creationId xmlns:p14="http://schemas.microsoft.com/office/powerpoint/2010/main" val="40115463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2F3800-3647-403C-8919-DC9702FF73EC}" type="slidenum">
              <a:rPr lang="en-US"/>
              <a:pPr>
                <a:defRPr/>
              </a:pPr>
              <a:t>‹#›</a:t>
            </a:fld>
            <a:endParaRPr lang="en-US"/>
          </a:p>
        </p:txBody>
      </p:sp>
    </p:spTree>
    <p:extLst>
      <p:ext uri="{BB962C8B-B14F-4D97-AF65-F5344CB8AC3E}">
        <p14:creationId xmlns:p14="http://schemas.microsoft.com/office/powerpoint/2010/main" val="16384901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31E000-4430-4C74-B3D5-CEBC9BBF26FF}" type="slidenum">
              <a:rPr lang="en-US"/>
              <a:pPr>
                <a:defRPr/>
              </a:pPr>
              <a:t>‹#›</a:t>
            </a:fld>
            <a:endParaRPr lang="en-US"/>
          </a:p>
        </p:txBody>
      </p:sp>
    </p:spTree>
    <p:extLst>
      <p:ext uri="{BB962C8B-B14F-4D97-AF65-F5344CB8AC3E}">
        <p14:creationId xmlns:p14="http://schemas.microsoft.com/office/powerpoint/2010/main" val="27497812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39210D-1B89-49E7-A1B5-1CBD7D6E8D3B}" type="slidenum">
              <a:rPr lang="en-US"/>
              <a:pPr>
                <a:defRPr/>
              </a:pPr>
              <a:t>‹#›</a:t>
            </a:fld>
            <a:endParaRPr lang="en-US"/>
          </a:p>
        </p:txBody>
      </p:sp>
    </p:spTree>
    <p:extLst>
      <p:ext uri="{BB962C8B-B14F-4D97-AF65-F5344CB8AC3E}">
        <p14:creationId xmlns:p14="http://schemas.microsoft.com/office/powerpoint/2010/main" val="15447039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54A60B-914B-468A-983D-4A0EA9981359}" type="slidenum">
              <a:rPr lang="en-US"/>
              <a:pPr>
                <a:defRPr/>
              </a:pPr>
              <a:t>‹#›</a:t>
            </a:fld>
            <a:endParaRPr lang="en-US"/>
          </a:p>
        </p:txBody>
      </p:sp>
    </p:spTree>
    <p:extLst>
      <p:ext uri="{BB962C8B-B14F-4D97-AF65-F5344CB8AC3E}">
        <p14:creationId xmlns:p14="http://schemas.microsoft.com/office/powerpoint/2010/main" val="6333294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BCBC85-FB9A-4BF7-9255-6E7E41ED786D}" type="slidenum">
              <a:rPr lang="en-US"/>
              <a:pPr>
                <a:defRPr/>
              </a:pPr>
              <a:t>‹#›</a:t>
            </a:fld>
            <a:endParaRPr lang="en-US"/>
          </a:p>
        </p:txBody>
      </p:sp>
    </p:spTree>
    <p:extLst>
      <p:ext uri="{BB962C8B-B14F-4D97-AF65-F5344CB8AC3E}">
        <p14:creationId xmlns:p14="http://schemas.microsoft.com/office/powerpoint/2010/main" val="195324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599711C-35A3-43E5-90D0-27C74DEB20B4}" type="slidenum">
              <a:rPr lang="en-US"/>
              <a:pPr>
                <a:defRPr/>
              </a:pPr>
              <a:t>‹#›</a:t>
            </a:fld>
            <a:endParaRPr lang="en-US"/>
          </a:p>
        </p:txBody>
      </p:sp>
    </p:spTree>
    <p:extLst>
      <p:ext uri="{BB962C8B-B14F-4D97-AF65-F5344CB8AC3E}">
        <p14:creationId xmlns:p14="http://schemas.microsoft.com/office/powerpoint/2010/main" val="12912542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9801CC-3B56-4597-8DF3-BFB73F2781E9}" type="slidenum">
              <a:rPr lang="en-US"/>
              <a:pPr>
                <a:defRPr/>
              </a:pPr>
              <a:t>‹#›</a:t>
            </a:fld>
            <a:endParaRPr lang="en-US"/>
          </a:p>
        </p:txBody>
      </p:sp>
    </p:spTree>
    <p:extLst>
      <p:ext uri="{BB962C8B-B14F-4D97-AF65-F5344CB8AC3E}">
        <p14:creationId xmlns:p14="http://schemas.microsoft.com/office/powerpoint/2010/main" val="25843805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98C0F9-B9A0-4019-B6CC-99F6423E58C6}" type="slidenum">
              <a:rPr lang="en-US"/>
              <a:pPr>
                <a:defRPr/>
              </a:pPr>
              <a:t>‹#›</a:t>
            </a:fld>
            <a:endParaRPr lang="en-US"/>
          </a:p>
        </p:txBody>
      </p:sp>
    </p:spTree>
    <p:extLst>
      <p:ext uri="{BB962C8B-B14F-4D97-AF65-F5344CB8AC3E}">
        <p14:creationId xmlns:p14="http://schemas.microsoft.com/office/powerpoint/2010/main" val="9501269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5E02E0-0F28-47B3-B810-D940D63F9C62}" type="slidenum">
              <a:rPr lang="en-US"/>
              <a:pPr>
                <a:defRPr/>
              </a:pPr>
              <a:t>‹#›</a:t>
            </a:fld>
            <a:endParaRPr lang="en-US"/>
          </a:p>
        </p:txBody>
      </p:sp>
    </p:spTree>
    <p:extLst>
      <p:ext uri="{BB962C8B-B14F-4D97-AF65-F5344CB8AC3E}">
        <p14:creationId xmlns:p14="http://schemas.microsoft.com/office/powerpoint/2010/main" val="23348036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48DD09-3612-43CE-AAD1-E57163112F4A}" type="slidenum">
              <a:rPr lang="en-US"/>
              <a:pPr>
                <a:defRPr/>
              </a:pPr>
              <a:t>‹#›</a:t>
            </a:fld>
            <a:endParaRPr lang="en-US"/>
          </a:p>
        </p:txBody>
      </p:sp>
    </p:spTree>
    <p:extLst>
      <p:ext uri="{BB962C8B-B14F-4D97-AF65-F5344CB8AC3E}">
        <p14:creationId xmlns:p14="http://schemas.microsoft.com/office/powerpoint/2010/main" val="29110346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4797930"/>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229777"/>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1393792"/>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9748856"/>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1825326"/>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35200" y="271463"/>
            <a:ext cx="9042400" cy="762000"/>
          </a:xfrm>
        </p:spPr>
        <p:txBody>
          <a:bodyPr/>
          <a:lstStyle/>
          <a:p>
            <a:r>
              <a:rPr lang="en-US"/>
              <a:t>Click to edit Master title style</a:t>
            </a:r>
          </a:p>
        </p:txBody>
      </p:sp>
      <p:sp>
        <p:nvSpPr>
          <p:cNvPr id="3" name="Chart Placeholder 2"/>
          <p:cNvSpPr>
            <a:spLocks noGrp="1"/>
          </p:cNvSpPr>
          <p:nvPr>
            <p:ph type="chart" idx="1"/>
          </p:nvPr>
        </p:nvSpPr>
        <p:spPr>
          <a:xfrm>
            <a:off x="2235200" y="1219200"/>
            <a:ext cx="9042400" cy="4876800"/>
          </a:xfrm>
        </p:spPr>
        <p:txBody>
          <a:bodyPr/>
          <a:lstStyle/>
          <a:p>
            <a:pPr lvl="0"/>
            <a:endParaRPr lang="en-US" noProof="0"/>
          </a:p>
        </p:txBody>
      </p:sp>
      <p:sp>
        <p:nvSpPr>
          <p:cNvPr id="4" name="Rectangle 4"/>
          <p:cNvSpPr>
            <a:spLocks noGrp="1" noChangeArrowheads="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419468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135F19-2862-46BD-BFEE-0FECE07E0E5D}" type="slidenum">
              <a:rPr lang="en-US"/>
              <a:pPr>
                <a:defRPr/>
              </a:pPr>
              <a:t>‹#›</a:t>
            </a:fld>
            <a:endParaRPr lang="en-US"/>
          </a:p>
        </p:txBody>
      </p:sp>
    </p:spTree>
    <p:extLst>
      <p:ext uri="{BB962C8B-B14F-4D97-AF65-F5344CB8AC3E}">
        <p14:creationId xmlns:p14="http://schemas.microsoft.com/office/powerpoint/2010/main" val="271117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A57A7B-FC71-4E14-B3CA-9C8DC0A4C58F}" type="slidenum">
              <a:rPr lang="en-US"/>
              <a:pPr>
                <a:defRPr/>
              </a:pPr>
              <a:t>‹#›</a:t>
            </a:fld>
            <a:endParaRPr lang="en-US"/>
          </a:p>
        </p:txBody>
      </p:sp>
    </p:spTree>
    <p:extLst>
      <p:ext uri="{BB962C8B-B14F-4D97-AF65-F5344CB8AC3E}">
        <p14:creationId xmlns:p14="http://schemas.microsoft.com/office/powerpoint/2010/main" val="211552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8D0B0D-2117-4244-B19C-EDFAAC55183B}" type="slidenum">
              <a:rPr lang="en-US"/>
              <a:pPr>
                <a:defRPr/>
              </a:pPr>
              <a:t>‹#›</a:t>
            </a:fld>
            <a:endParaRPr lang="en-US"/>
          </a:p>
        </p:txBody>
      </p:sp>
    </p:spTree>
    <p:extLst>
      <p:ext uri="{BB962C8B-B14F-4D97-AF65-F5344CB8AC3E}">
        <p14:creationId xmlns:p14="http://schemas.microsoft.com/office/powerpoint/2010/main" val="386829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Times" pitchFamily="81" charset="0"/>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Times" pitchFamily="81"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Times" pitchFamily="81" charset="0"/>
              </a:defRPr>
            </a:lvl1pPr>
          </a:lstStyle>
          <a:p>
            <a:pPr>
              <a:defRPr/>
            </a:pPr>
            <a:fld id="{D2A3D0FE-36FB-4EF9-ADAB-7F2ADCE93788}" type="slidenum">
              <a:rPr lang="en-US"/>
              <a:pPr>
                <a:defRPr/>
              </a:pPr>
              <a:t>‹#›</a:t>
            </a:fld>
            <a:endParaRPr lang="en-US"/>
          </a:p>
        </p:txBody>
      </p:sp>
    </p:spTree>
    <p:extLst>
      <p:ext uri="{BB962C8B-B14F-4D97-AF65-F5344CB8AC3E}">
        <p14:creationId xmlns:p14="http://schemas.microsoft.com/office/powerpoint/2010/main" val="208717422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ctr" rtl="0" eaLnBrk="0" fontAlgn="base" hangingPunct="0">
        <a:spcBef>
          <a:spcPct val="0"/>
        </a:spcBef>
        <a:spcAft>
          <a:spcPct val="0"/>
        </a:spcAft>
        <a:defRPr sz="3300">
          <a:solidFill>
            <a:schemeClr val="tx2"/>
          </a:solidFill>
          <a:latin typeface="+mj-lt"/>
          <a:ea typeface="ＭＳ Ｐゴシック" pitchFamily="81" charset="-128"/>
          <a:cs typeface="ＭＳ Ｐゴシック" pitchFamily="81" charset="-128"/>
        </a:defRPr>
      </a:lvl1pPr>
      <a:lvl2pPr algn="ctr" rtl="0" eaLnBrk="0" fontAlgn="base" hangingPunct="0">
        <a:spcBef>
          <a:spcPct val="0"/>
        </a:spcBef>
        <a:spcAft>
          <a:spcPct val="0"/>
        </a:spcAft>
        <a:defRPr sz="3300">
          <a:solidFill>
            <a:schemeClr val="tx2"/>
          </a:solidFill>
          <a:latin typeface="Times" charset="0"/>
          <a:ea typeface="ＭＳ Ｐゴシック" pitchFamily="81" charset="-128"/>
          <a:cs typeface="ＭＳ Ｐゴシック" pitchFamily="81" charset="-128"/>
        </a:defRPr>
      </a:lvl2pPr>
      <a:lvl3pPr algn="ctr" rtl="0" eaLnBrk="0" fontAlgn="base" hangingPunct="0">
        <a:spcBef>
          <a:spcPct val="0"/>
        </a:spcBef>
        <a:spcAft>
          <a:spcPct val="0"/>
        </a:spcAft>
        <a:defRPr sz="3300">
          <a:solidFill>
            <a:schemeClr val="tx2"/>
          </a:solidFill>
          <a:latin typeface="Times" charset="0"/>
          <a:ea typeface="ＭＳ Ｐゴシック" pitchFamily="81" charset="-128"/>
          <a:cs typeface="ＭＳ Ｐゴシック" pitchFamily="81" charset="-128"/>
        </a:defRPr>
      </a:lvl3pPr>
      <a:lvl4pPr algn="ctr" rtl="0" eaLnBrk="0" fontAlgn="base" hangingPunct="0">
        <a:spcBef>
          <a:spcPct val="0"/>
        </a:spcBef>
        <a:spcAft>
          <a:spcPct val="0"/>
        </a:spcAft>
        <a:defRPr sz="3300">
          <a:solidFill>
            <a:schemeClr val="tx2"/>
          </a:solidFill>
          <a:latin typeface="Times" charset="0"/>
          <a:ea typeface="ＭＳ Ｐゴシック" pitchFamily="81" charset="-128"/>
          <a:cs typeface="ＭＳ Ｐゴシック" pitchFamily="81" charset="-128"/>
        </a:defRPr>
      </a:lvl4pPr>
      <a:lvl5pPr algn="ctr" rtl="0" eaLnBrk="0" fontAlgn="base" hangingPunct="0">
        <a:spcBef>
          <a:spcPct val="0"/>
        </a:spcBef>
        <a:spcAft>
          <a:spcPct val="0"/>
        </a:spcAft>
        <a:defRPr sz="3300">
          <a:solidFill>
            <a:schemeClr val="tx2"/>
          </a:solidFill>
          <a:latin typeface="Times" charset="0"/>
          <a:ea typeface="ＭＳ Ｐゴシック" pitchFamily="81" charset="-128"/>
          <a:cs typeface="ＭＳ Ｐゴシック" pitchFamily="81" charset="-128"/>
        </a:defRPr>
      </a:lvl5pPr>
      <a:lvl6pPr marL="342900" algn="ctr" rtl="0" fontAlgn="base">
        <a:spcBef>
          <a:spcPct val="0"/>
        </a:spcBef>
        <a:spcAft>
          <a:spcPct val="0"/>
        </a:spcAft>
        <a:defRPr sz="3300">
          <a:solidFill>
            <a:schemeClr val="tx2"/>
          </a:solidFill>
          <a:latin typeface="Times" charset="0"/>
        </a:defRPr>
      </a:lvl6pPr>
      <a:lvl7pPr marL="685800" algn="ctr" rtl="0" fontAlgn="base">
        <a:spcBef>
          <a:spcPct val="0"/>
        </a:spcBef>
        <a:spcAft>
          <a:spcPct val="0"/>
        </a:spcAft>
        <a:defRPr sz="3300">
          <a:solidFill>
            <a:schemeClr val="tx2"/>
          </a:solidFill>
          <a:latin typeface="Times" charset="0"/>
        </a:defRPr>
      </a:lvl7pPr>
      <a:lvl8pPr marL="1028700" algn="ctr" rtl="0" fontAlgn="base">
        <a:spcBef>
          <a:spcPct val="0"/>
        </a:spcBef>
        <a:spcAft>
          <a:spcPct val="0"/>
        </a:spcAft>
        <a:defRPr sz="3300">
          <a:solidFill>
            <a:schemeClr val="tx2"/>
          </a:solidFill>
          <a:latin typeface="Times" charset="0"/>
        </a:defRPr>
      </a:lvl8pPr>
      <a:lvl9pPr marL="1371600" algn="ctr" rtl="0" fontAlgn="base">
        <a:spcBef>
          <a:spcPct val="0"/>
        </a:spcBef>
        <a:spcAft>
          <a:spcPct val="0"/>
        </a:spcAft>
        <a:defRPr sz="3300">
          <a:solidFill>
            <a:schemeClr val="tx2"/>
          </a:solidFill>
          <a:latin typeface="Times"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ＭＳ Ｐゴシック" pitchFamily="81" charset="-128"/>
          <a:cs typeface="ＭＳ Ｐゴシック" pitchFamily="81" charset="-128"/>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charset="-128"/>
        </a:defRPr>
      </a:lvl2pPr>
      <a:lvl3pPr marL="857250" indent="-171450" algn="l" rtl="0" eaLnBrk="0" fontAlgn="base" hangingPunct="0">
        <a:spcBef>
          <a:spcPct val="20000"/>
        </a:spcBef>
        <a:spcAft>
          <a:spcPct val="0"/>
        </a:spcAft>
        <a:buChar char="•"/>
        <a:defRPr sz="1800">
          <a:solidFill>
            <a:schemeClr val="tx1"/>
          </a:solidFill>
          <a:latin typeface="+mn-lt"/>
          <a:ea typeface="ＭＳ Ｐゴシック" charset="-128"/>
        </a:defRPr>
      </a:lvl3pPr>
      <a:lvl4pPr marL="1200150" indent="-171450" algn="l" rtl="0" eaLnBrk="0" fontAlgn="base" hangingPunct="0">
        <a:spcBef>
          <a:spcPct val="20000"/>
        </a:spcBef>
        <a:spcAft>
          <a:spcPct val="0"/>
        </a:spcAft>
        <a:buChar char="–"/>
        <a:defRPr sz="1500">
          <a:solidFill>
            <a:schemeClr val="tx1"/>
          </a:solidFill>
          <a:latin typeface="+mn-lt"/>
          <a:ea typeface="ＭＳ Ｐゴシック" charset="-128"/>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charset="-128"/>
        </a:defRPr>
      </a:lvl5pPr>
      <a:lvl6pPr marL="1885950" indent="-171450" algn="l" rtl="0" fontAlgn="base">
        <a:spcBef>
          <a:spcPct val="20000"/>
        </a:spcBef>
        <a:spcAft>
          <a:spcPct val="0"/>
        </a:spcAft>
        <a:buChar char="»"/>
        <a:defRPr sz="1500">
          <a:solidFill>
            <a:schemeClr val="tx1"/>
          </a:solidFill>
          <a:latin typeface="+mn-lt"/>
          <a:ea typeface="ＭＳ Ｐゴシック" charset="-128"/>
        </a:defRPr>
      </a:lvl6pPr>
      <a:lvl7pPr marL="2228850" indent="-171450" algn="l" rtl="0" fontAlgn="base">
        <a:spcBef>
          <a:spcPct val="20000"/>
        </a:spcBef>
        <a:spcAft>
          <a:spcPct val="0"/>
        </a:spcAft>
        <a:buChar char="»"/>
        <a:defRPr sz="1500">
          <a:solidFill>
            <a:schemeClr val="tx1"/>
          </a:solidFill>
          <a:latin typeface="+mn-lt"/>
          <a:ea typeface="ＭＳ Ｐゴシック" charset="-128"/>
        </a:defRPr>
      </a:lvl7pPr>
      <a:lvl8pPr marL="2571750" indent="-171450" algn="l" rtl="0" fontAlgn="base">
        <a:spcBef>
          <a:spcPct val="20000"/>
        </a:spcBef>
        <a:spcAft>
          <a:spcPct val="0"/>
        </a:spcAft>
        <a:buChar char="»"/>
        <a:defRPr sz="1500">
          <a:solidFill>
            <a:schemeClr val="tx1"/>
          </a:solidFill>
          <a:latin typeface="+mn-lt"/>
          <a:ea typeface="ＭＳ Ｐゴシック" charset="-128"/>
        </a:defRPr>
      </a:lvl8pPr>
      <a:lvl9pPr marL="2914650" indent="-171450" algn="l" rtl="0" fontAlgn="base">
        <a:spcBef>
          <a:spcPct val="20000"/>
        </a:spcBef>
        <a:spcAft>
          <a:spcPct val="0"/>
        </a:spcAft>
        <a:buChar char="»"/>
        <a:defRPr sz="1500">
          <a:solidFill>
            <a:schemeClr val="tx1"/>
          </a:solidFill>
          <a:latin typeface="+mn-lt"/>
          <a:ea typeface="ＭＳ Ｐゴシック"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F4D37D9-BECD-314D-A0B4-812FF864E19D}" type="slidenum">
              <a:rPr lang="en-US"/>
              <a:pPr/>
              <a:t>‹#›</a:t>
            </a:fld>
            <a:endParaRPr lang="en-US"/>
          </a:p>
        </p:txBody>
      </p:sp>
    </p:spTree>
    <p:extLst>
      <p:ext uri="{BB962C8B-B14F-4D97-AF65-F5344CB8AC3E}">
        <p14:creationId xmlns:p14="http://schemas.microsoft.com/office/powerpoint/2010/main" val="328526363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11" charset="0"/>
        </a:defRPr>
      </a:lvl2pPr>
      <a:lvl3pPr algn="ctr" rtl="0" fontAlgn="base">
        <a:spcBef>
          <a:spcPct val="0"/>
        </a:spcBef>
        <a:spcAft>
          <a:spcPct val="0"/>
        </a:spcAft>
        <a:defRPr sz="4400">
          <a:solidFill>
            <a:schemeClr val="tx2"/>
          </a:solidFill>
          <a:latin typeface="Times" pitchFamily="-111" charset="0"/>
        </a:defRPr>
      </a:lvl3pPr>
      <a:lvl4pPr algn="ctr" rtl="0" fontAlgn="base">
        <a:spcBef>
          <a:spcPct val="0"/>
        </a:spcBef>
        <a:spcAft>
          <a:spcPct val="0"/>
        </a:spcAft>
        <a:defRPr sz="4400">
          <a:solidFill>
            <a:schemeClr val="tx2"/>
          </a:solidFill>
          <a:latin typeface="Times" pitchFamily="-111" charset="0"/>
        </a:defRPr>
      </a:lvl4pPr>
      <a:lvl5pPr algn="ctr" rtl="0" fontAlgn="base">
        <a:spcBef>
          <a:spcPct val="0"/>
        </a:spcBef>
        <a:spcAft>
          <a:spcPct val="0"/>
        </a:spcAft>
        <a:defRPr sz="4400">
          <a:solidFill>
            <a:schemeClr val="tx2"/>
          </a:solidFill>
          <a:latin typeface="Times" pitchFamily="-111" charset="0"/>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75ABA-F9C3-407E-B268-D5669BF86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14527F-A646-42DC-8FBC-408E50274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63877-0523-4912-9C73-9EBEA4B94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FC4D4-1ABE-4744-83D7-AFEEFCCFF5CF}" type="datetimeFigureOut">
              <a:rPr lang="en-US" smtClean="0"/>
              <a:t>5/3/2020</a:t>
            </a:fld>
            <a:endParaRPr lang="en-US"/>
          </a:p>
        </p:txBody>
      </p:sp>
      <p:sp>
        <p:nvSpPr>
          <p:cNvPr id="5" name="Footer Placeholder 4">
            <a:extLst>
              <a:ext uri="{FF2B5EF4-FFF2-40B4-BE49-F238E27FC236}">
                <a16:creationId xmlns:a16="http://schemas.microsoft.com/office/drawing/2014/main" id="{4B20F7CD-CE76-452A-833F-48AEDA8C2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2D9185-74CA-47F3-9E4C-A15812D77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282CF-55AC-457A-AD0E-664FDD21768A}" type="slidenum">
              <a:rPr lang="en-US" smtClean="0"/>
              <a:t>‹#›</a:t>
            </a:fld>
            <a:endParaRPr lang="en-US"/>
          </a:p>
        </p:txBody>
      </p:sp>
    </p:spTree>
    <p:extLst>
      <p:ext uri="{BB962C8B-B14F-4D97-AF65-F5344CB8AC3E}">
        <p14:creationId xmlns:p14="http://schemas.microsoft.com/office/powerpoint/2010/main" val="79391294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C37805A-3E9A-45C5-8940-2CE3A65EDB32}"/>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1430D548-A138-4768-B14D-83B1BE127EC9}"/>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B4B6C40-4B59-40DE-9E46-AA16CE885D3F}"/>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6B232DB4-5379-4781-8861-CD035AC85FA4}"/>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245CB6B3-FA76-413E-94AD-E73B5014AC6A}"/>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E50EAF3-F854-486E-9EBB-825F4141F382}" type="slidenum">
              <a:rPr lang="en-US" altLang="en-US"/>
              <a:pPr/>
              <a:t>‹#›</a:t>
            </a:fld>
            <a:endParaRPr lang="en-US" altLang="en-US"/>
          </a:p>
        </p:txBody>
      </p:sp>
    </p:spTree>
    <p:extLst>
      <p:ext uri="{BB962C8B-B14F-4D97-AF65-F5344CB8AC3E}">
        <p14:creationId xmlns:p14="http://schemas.microsoft.com/office/powerpoint/2010/main" val="329618470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A5B7A25-8E24-457A-9B0F-131DCD2DEE24}" type="slidenum">
              <a:rPr lang="en-US"/>
              <a:pPr>
                <a:defRPr/>
              </a:pPr>
              <a:t>‹#›</a:t>
            </a:fld>
            <a:endParaRPr lang="en-US"/>
          </a:p>
        </p:txBody>
      </p:sp>
    </p:spTree>
    <p:extLst>
      <p:ext uri="{BB962C8B-B14F-4D97-AF65-F5344CB8AC3E}">
        <p14:creationId xmlns:p14="http://schemas.microsoft.com/office/powerpoint/2010/main" val="324054012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hyperlink" Target="https://www.epa.gov/aegl/about-acute-exposure-guideline-levels-aegls#assigned" TargetMode="External"/><Relationship Id="rId4" Type="http://schemas.openxmlformats.org/officeDocument/2006/relationships/hyperlink" Target="https://www.epa.gov/aegl/hydrogen-chloride-results-aegl-progra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hyperlink" Target="https://ww3.arb.ca.gov/toxics/toxics.htm"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hyperlink" Target="https://www.epa.gov/haps/what-are-hazardous-air-pollutant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ehha.ca.gov/air/general-info/toxic-air-contaminant-list-staff-reportsexecutive-summaries"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oehha.ca.gov/air/general-info/toxic-air-contaminant-list-staff-reportsexecutive-summaries"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oehha.ca.gov/air/general-info/toxic-air-contaminant-list-staff-reportsexecutive-summaries"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oehha.ca.gov/air/general-info/toxic-air-contaminant-list-staff-reportsexecutive-summaries"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FF34-6036-4B26-8D13-679EC9DE4B3F}"/>
              </a:ext>
            </a:extLst>
          </p:cNvPr>
          <p:cNvSpPr>
            <a:spLocks noGrp="1"/>
          </p:cNvSpPr>
          <p:nvPr>
            <p:ph type="ctrTitle"/>
          </p:nvPr>
        </p:nvSpPr>
        <p:spPr>
          <a:xfrm>
            <a:off x="1658911" y="1600200"/>
            <a:ext cx="9144000" cy="2387600"/>
          </a:xfrm>
        </p:spPr>
        <p:txBody>
          <a:bodyPr>
            <a:normAutofit/>
          </a:bodyPr>
          <a:lstStyle/>
          <a:p>
            <a:r>
              <a:rPr lang="en-US" sz="4400" b="1" dirty="0"/>
              <a:t>METR/ENVS 113</a:t>
            </a:r>
            <a:br>
              <a:rPr lang="en-US" dirty="0"/>
            </a:br>
            <a:r>
              <a:rPr lang="en-US" sz="2700" dirty="0"/>
              <a:t>Lecture 11: Local-Scale Air Pollution &amp; Air Toxics</a:t>
            </a:r>
            <a:br>
              <a:rPr lang="en-US" dirty="0"/>
            </a:br>
            <a:endParaRPr lang="en-US" dirty="0"/>
          </a:p>
        </p:txBody>
      </p:sp>
      <p:sp>
        <p:nvSpPr>
          <p:cNvPr id="3" name="Subtitle 2">
            <a:extLst>
              <a:ext uri="{FF2B5EF4-FFF2-40B4-BE49-F238E27FC236}">
                <a16:creationId xmlns:a16="http://schemas.microsoft.com/office/drawing/2014/main" id="{4A904F86-646D-4811-A3F5-4544681B6F99}"/>
              </a:ext>
            </a:extLst>
          </p:cNvPr>
          <p:cNvSpPr>
            <a:spLocks noGrp="1"/>
          </p:cNvSpPr>
          <p:nvPr>
            <p:ph type="subTitle" idx="1"/>
          </p:nvPr>
        </p:nvSpPr>
        <p:spPr>
          <a:xfrm>
            <a:off x="1793823" y="3987800"/>
            <a:ext cx="9144000" cy="1655762"/>
          </a:xfrm>
        </p:spPr>
        <p:txBody>
          <a:bodyPr>
            <a:normAutofit/>
          </a:bodyPr>
          <a:lstStyle/>
          <a:p>
            <a:r>
              <a:rPr lang="en-US" dirty="0"/>
              <a:t>SJSU Spring Semester 2020</a:t>
            </a:r>
          </a:p>
          <a:p>
            <a:r>
              <a:rPr lang="en-US" dirty="0"/>
              <a:t>Module 5: Local &amp; Indoor Air Pollution</a:t>
            </a:r>
          </a:p>
          <a:p>
            <a:r>
              <a:rPr lang="en-US" dirty="0"/>
              <a:t>Frank R. Freedman (Course Instructor)</a:t>
            </a:r>
          </a:p>
        </p:txBody>
      </p:sp>
    </p:spTree>
    <p:extLst>
      <p:ext uri="{BB962C8B-B14F-4D97-AF65-F5344CB8AC3E}">
        <p14:creationId xmlns:p14="http://schemas.microsoft.com/office/powerpoint/2010/main" val="264742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12E1A4-5A62-458A-B023-51B8CFB144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865" t="16049" b="20989"/>
          <a:stretch/>
        </p:blipFill>
        <p:spPr bwMode="auto">
          <a:xfrm>
            <a:off x="406400" y="1295400"/>
            <a:ext cx="5689600"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8ACB94-069F-47F5-A726-21A64B0FA018}"/>
              </a:ext>
            </a:extLst>
          </p:cNvPr>
          <p:cNvSpPr txBox="1"/>
          <p:nvPr/>
        </p:nvSpPr>
        <p:spPr>
          <a:xfrm>
            <a:off x="184254" y="228600"/>
            <a:ext cx="11811000" cy="923330"/>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Local Air Pollution </a:t>
            </a:r>
          </a:p>
          <a:p>
            <a:pPr marL="0" marR="0" lvl="0" indent="0" algn="l" defTabSz="457200" rtl="0" eaLnBrk="1" fontAlgn="auto" latinLnBrk="0" hangingPunct="1">
              <a:lnSpc>
                <a:spcPct val="100000"/>
              </a:lnSpc>
              <a:spcBef>
                <a:spcPts val="0"/>
              </a:spcBef>
              <a:spcAft>
                <a:spcPts val="180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(Air Pollution Concentration Contour Map </a:t>
            </a:r>
            <a:r>
              <a:rPr kumimoji="0" lang="en-US" sz="2200" b="1" i="0" u="none" strike="noStrike" kern="1200" cap="none" spc="0" normalizeH="0" baseline="0" noProof="0" dirty="0">
                <a:ln>
                  <a:noFill/>
                </a:ln>
                <a:solidFill>
                  <a:srgbClr val="C00000"/>
                </a:solidFill>
                <a:effectLst/>
                <a:uLnTx/>
                <a:uFillTx/>
                <a:latin typeface="Calibri" panose="020F0502020204030204"/>
                <a:ea typeface="+mn-ea"/>
                <a:cs typeface="+mn-cs"/>
              </a:rPr>
              <a:t>for a single hour</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of emission from a single source)</a:t>
            </a:r>
          </a:p>
        </p:txBody>
      </p:sp>
      <p:sp>
        <p:nvSpPr>
          <p:cNvPr id="6" name="Multiplication Sign 5">
            <a:extLst>
              <a:ext uri="{FF2B5EF4-FFF2-40B4-BE49-F238E27FC236}">
                <a16:creationId xmlns:a16="http://schemas.microsoft.com/office/drawing/2014/main" id="{DA2E42B1-D82E-4D21-A85E-D4A8611B72E1}"/>
              </a:ext>
            </a:extLst>
          </p:cNvPr>
          <p:cNvSpPr/>
          <p:nvPr/>
        </p:nvSpPr>
        <p:spPr>
          <a:xfrm>
            <a:off x="2438400" y="5105400"/>
            <a:ext cx="304800" cy="328246"/>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81C5D58-6794-428C-A43C-B1E9C4FF644F}"/>
              </a:ext>
            </a:extLst>
          </p:cNvPr>
          <p:cNvSpPr txBox="1"/>
          <p:nvPr/>
        </p:nvSpPr>
        <p:spPr>
          <a:xfrm rot="21182279">
            <a:off x="3275029" y="4095689"/>
            <a:ext cx="1125629" cy="461665"/>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20 ppm</a:t>
            </a:r>
          </a:p>
        </p:txBody>
      </p:sp>
      <p:sp>
        <p:nvSpPr>
          <p:cNvPr id="4" name="TextBox 3">
            <a:extLst>
              <a:ext uri="{FF2B5EF4-FFF2-40B4-BE49-F238E27FC236}">
                <a16:creationId xmlns:a16="http://schemas.microsoft.com/office/drawing/2014/main" id="{A078F4DA-6D0D-41C7-B5E9-6E459FD6FB31}"/>
              </a:ext>
            </a:extLst>
          </p:cNvPr>
          <p:cNvSpPr txBox="1"/>
          <p:nvPr/>
        </p:nvSpPr>
        <p:spPr>
          <a:xfrm>
            <a:off x="6149708" y="1186392"/>
            <a:ext cx="5664214" cy="409342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a:latin typeface="+mn-lt"/>
              </a:rPr>
              <a:t>Assume contours indicate concentrations of </a:t>
            </a:r>
            <a:r>
              <a:rPr lang="en-US" u="sng" dirty="0">
                <a:latin typeface="+mn-lt"/>
              </a:rPr>
              <a:t>hydrogen chloride</a:t>
            </a:r>
            <a:r>
              <a:rPr lang="en-US" dirty="0">
                <a:latin typeface="+mn-lt"/>
              </a:rPr>
              <a:t> due to an accident.</a:t>
            </a:r>
            <a:endParaRPr lang="en-US" u="sng" dirty="0">
              <a:latin typeface="+mn-lt"/>
            </a:endParaRPr>
          </a:p>
          <a:p>
            <a:pPr marL="342900" indent="-342900">
              <a:spcAft>
                <a:spcPts val="1200"/>
              </a:spcAft>
              <a:buFont typeface="Arial" panose="020B0604020202020204" pitchFamily="34" charset="0"/>
              <a:buChar char="•"/>
            </a:pPr>
            <a:r>
              <a:rPr lang="en-US" u="sng" dirty="0">
                <a:latin typeface="+mn-lt"/>
              </a:rPr>
              <a:t>Level of concern</a:t>
            </a:r>
            <a:r>
              <a:rPr lang="en-US" dirty="0">
                <a:latin typeface="+mn-lt"/>
              </a:rPr>
              <a:t> for 1-hour exposure to HCl is around </a:t>
            </a:r>
            <a:r>
              <a:rPr lang="en-US" u="sng" dirty="0">
                <a:latin typeface="+mn-lt"/>
              </a:rPr>
              <a:t>20 ppm</a:t>
            </a:r>
            <a:r>
              <a:rPr lang="en-US" dirty="0">
                <a:latin typeface="+mn-lt"/>
              </a:rPr>
              <a:t> for lasting adverse health effects (see links below). </a:t>
            </a:r>
          </a:p>
          <a:p>
            <a:pPr marL="342900" indent="-342900">
              <a:spcAft>
                <a:spcPts val="1200"/>
              </a:spcAft>
              <a:buFont typeface="Arial" panose="020B0604020202020204" pitchFamily="34" charset="0"/>
              <a:buChar char="•"/>
            </a:pPr>
            <a:r>
              <a:rPr lang="en-US" dirty="0">
                <a:solidFill>
                  <a:prstClr val="black"/>
                </a:solidFill>
                <a:latin typeface="Calibri" panose="020F0502020204030204"/>
              </a:rPr>
              <a:t>Area within 20 ppm contour is therefore where concentrations are greater than level-of-concern &amp; serious adverse health effects may be anticipated due to emission.</a:t>
            </a:r>
            <a:endParaRPr lang="en-US" dirty="0">
              <a:latin typeface="+mn-lt"/>
              <a:hlinkClick r:id="rId4"/>
            </a:endParaRPr>
          </a:p>
        </p:txBody>
      </p:sp>
      <p:cxnSp>
        <p:nvCxnSpPr>
          <p:cNvPr id="9" name="Straight Arrow Connector 8">
            <a:extLst>
              <a:ext uri="{FF2B5EF4-FFF2-40B4-BE49-F238E27FC236}">
                <a16:creationId xmlns:a16="http://schemas.microsoft.com/office/drawing/2014/main" id="{36C2452F-43E9-4FD7-8CA8-B5E5310DDE62}"/>
              </a:ext>
            </a:extLst>
          </p:cNvPr>
          <p:cNvCxnSpPr>
            <a:cxnSpLocks/>
          </p:cNvCxnSpPr>
          <p:nvPr/>
        </p:nvCxnSpPr>
        <p:spPr>
          <a:xfrm>
            <a:off x="2590800" y="3785909"/>
            <a:ext cx="660399" cy="83796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DFF5136-885D-430E-802E-4FF8362DFACF}"/>
              </a:ext>
            </a:extLst>
          </p:cNvPr>
          <p:cNvSpPr txBox="1"/>
          <p:nvPr/>
        </p:nvSpPr>
        <p:spPr>
          <a:xfrm>
            <a:off x="184254" y="3180774"/>
            <a:ext cx="3743078" cy="46166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i="1" dirty="0">
                <a:solidFill>
                  <a:prstClr val="black"/>
                </a:solidFill>
                <a:latin typeface="Calibri" panose="020F0502020204030204"/>
              </a:rPr>
              <a:t>Area within 20 ppm contour</a:t>
            </a:r>
            <a:endParaRPr lang="en-US" i="1" noProof="0" dirty="0">
              <a:solidFill>
                <a:prstClr val="black"/>
              </a:solidFill>
              <a:latin typeface="Calibri" panose="020F0502020204030204"/>
            </a:endParaRPr>
          </a:p>
        </p:txBody>
      </p:sp>
      <p:cxnSp>
        <p:nvCxnSpPr>
          <p:cNvPr id="33" name="Straight Arrow Connector 32">
            <a:extLst>
              <a:ext uri="{FF2B5EF4-FFF2-40B4-BE49-F238E27FC236}">
                <a16:creationId xmlns:a16="http://schemas.microsoft.com/office/drawing/2014/main" id="{7DA3348B-3D12-4732-AFC9-848DF336A9DD}"/>
              </a:ext>
            </a:extLst>
          </p:cNvPr>
          <p:cNvCxnSpPr>
            <a:cxnSpLocks/>
          </p:cNvCxnSpPr>
          <p:nvPr/>
        </p:nvCxnSpPr>
        <p:spPr>
          <a:xfrm>
            <a:off x="2673065" y="3886200"/>
            <a:ext cx="343094" cy="102956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73C24E0-CE93-42CE-BAE1-9F7A6FDD584F}"/>
              </a:ext>
            </a:extLst>
          </p:cNvPr>
          <p:cNvCxnSpPr>
            <a:cxnSpLocks/>
          </p:cNvCxnSpPr>
          <p:nvPr/>
        </p:nvCxnSpPr>
        <p:spPr>
          <a:xfrm>
            <a:off x="2627403" y="3859473"/>
            <a:ext cx="115797" cy="124592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CA4D1B0-91C2-4975-9667-ED121D376282}"/>
              </a:ext>
            </a:extLst>
          </p:cNvPr>
          <p:cNvSpPr txBox="1"/>
          <p:nvPr/>
        </p:nvSpPr>
        <p:spPr>
          <a:xfrm>
            <a:off x="4170190" y="6073931"/>
            <a:ext cx="7827527" cy="646331"/>
          </a:xfrm>
          <a:prstGeom prst="rect">
            <a:avLst/>
          </a:prstGeom>
          <a:solidFill>
            <a:schemeClr val="bg1"/>
          </a:solidFill>
        </p:spPr>
        <p:txBody>
          <a:bodyPr wrap="none" rtlCol="0">
            <a:spAutoFit/>
          </a:bodyPr>
          <a:lstStyle/>
          <a:p>
            <a:r>
              <a:rPr lang="en-US" sz="1800" dirty="0">
                <a:latin typeface="+mn-lt"/>
                <a:hlinkClick r:id="rId4"/>
              </a:rPr>
              <a:t>https://www.epa.gov/aegl/hydrogen-chloride-results-aegl-program</a:t>
            </a:r>
            <a:endParaRPr lang="en-US" sz="1800" dirty="0">
              <a:latin typeface="+mn-lt"/>
            </a:endParaRPr>
          </a:p>
          <a:p>
            <a:r>
              <a:rPr lang="en-US" sz="1800" dirty="0">
                <a:latin typeface="+mn-lt"/>
                <a:hlinkClick r:id="rId5"/>
              </a:rPr>
              <a:t>https://www.epa.gov/aegl/about-acute-exposure-guideline-levels-aegls#assigned</a:t>
            </a:r>
            <a:endParaRPr lang="en-US" sz="1800" dirty="0">
              <a:latin typeface="+mn-lt"/>
            </a:endParaRPr>
          </a:p>
        </p:txBody>
      </p:sp>
    </p:spTree>
    <p:extLst>
      <p:ext uri="{BB962C8B-B14F-4D97-AF65-F5344CB8AC3E}">
        <p14:creationId xmlns:p14="http://schemas.microsoft.com/office/powerpoint/2010/main" val="180741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ir pollution concentration contour map">
            <a:extLst>
              <a:ext uri="{FF2B5EF4-FFF2-40B4-BE49-F238E27FC236}">
                <a16:creationId xmlns:a16="http://schemas.microsoft.com/office/drawing/2014/main" id="{4635D95E-1F90-4754-A058-059742CB3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54" y="1591434"/>
            <a:ext cx="5634873" cy="5014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1B72928-482E-4B10-A902-34A1DA2C8154}"/>
              </a:ext>
            </a:extLst>
          </p:cNvPr>
          <p:cNvSpPr txBox="1"/>
          <p:nvPr/>
        </p:nvSpPr>
        <p:spPr>
          <a:xfrm>
            <a:off x="190500" y="256930"/>
            <a:ext cx="11811000" cy="923330"/>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a:ln>
                  <a:noFill/>
                </a:ln>
                <a:effectLst/>
                <a:uLnTx/>
                <a:uFillTx/>
                <a:latin typeface="Calibri" panose="020F0502020204030204"/>
              </a:rPr>
              <a:t>Local</a:t>
            </a:r>
            <a:r>
              <a:rPr kumimoji="0" lang="en-US" sz="3200" b="1" u="none" strike="noStrike" kern="1200" cap="none" spc="0" normalizeH="0" noProof="0" dirty="0">
                <a:ln>
                  <a:noFill/>
                </a:ln>
                <a:effectLst/>
                <a:uLnTx/>
                <a:uFillTx/>
                <a:latin typeface="Calibri" panose="020F0502020204030204"/>
              </a:rPr>
              <a:t> </a:t>
            </a:r>
            <a:r>
              <a:rPr kumimoji="0" lang="en-US" sz="3200" b="1" u="none" strike="noStrike" kern="1200" cap="none" spc="0" normalizeH="0" baseline="0" noProof="0" dirty="0">
                <a:ln>
                  <a:noFill/>
                </a:ln>
                <a:effectLst/>
                <a:uLnTx/>
                <a:uFillTx/>
                <a:latin typeface="Calibri" panose="020F0502020204030204"/>
              </a:rPr>
              <a:t>Air</a:t>
            </a:r>
            <a:r>
              <a:rPr lang="en-US" sz="3200" b="1" dirty="0">
                <a:latin typeface="Calibri" panose="020F0502020204030204"/>
              </a:rPr>
              <a:t> Pollution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b="1" dirty="0">
                <a:latin typeface="Calibri" panose="020F0502020204030204"/>
              </a:rPr>
              <a:t>(Air Pollution Concentration Contour Map </a:t>
            </a:r>
            <a:r>
              <a:rPr lang="en-US" sz="2200" b="1" dirty="0">
                <a:solidFill>
                  <a:srgbClr val="C00000"/>
                </a:solidFill>
                <a:latin typeface="Calibri" panose="020F0502020204030204"/>
              </a:rPr>
              <a:t>for a year</a:t>
            </a:r>
            <a:r>
              <a:rPr lang="en-US" sz="2200" b="1" dirty="0">
                <a:latin typeface="Calibri" panose="020F0502020204030204"/>
              </a:rPr>
              <a:t> of emission from a single source)</a:t>
            </a:r>
            <a:endParaRPr kumimoji="0" lang="en-US" sz="2200" b="1" u="none" strike="noStrike" kern="1200" cap="none" spc="0" normalizeH="0" baseline="0" noProof="0" dirty="0">
              <a:ln>
                <a:noFill/>
              </a:ln>
              <a:effectLst/>
              <a:uLnTx/>
              <a:uFillTx/>
              <a:latin typeface="Calibri" panose="020F0502020204030204"/>
            </a:endParaRPr>
          </a:p>
        </p:txBody>
      </p:sp>
      <p:sp>
        <p:nvSpPr>
          <p:cNvPr id="8" name="TextBox 7">
            <a:extLst>
              <a:ext uri="{FF2B5EF4-FFF2-40B4-BE49-F238E27FC236}">
                <a16:creationId xmlns:a16="http://schemas.microsoft.com/office/drawing/2014/main" id="{E7B695DB-FDA2-4EC3-817A-B4EBB52BD11B}"/>
              </a:ext>
            </a:extLst>
          </p:cNvPr>
          <p:cNvSpPr txBox="1"/>
          <p:nvPr/>
        </p:nvSpPr>
        <p:spPr>
          <a:xfrm rot="21595848">
            <a:off x="1510671" y="1360601"/>
            <a:ext cx="1502463" cy="461665"/>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prstClr val="black"/>
                </a:solidFill>
                <a:latin typeface="Calibri" panose="020F0502020204030204"/>
              </a:rPr>
              <a:t>Wind Rose</a:t>
            </a:r>
            <a:endParaRPr kumimoji="0" lang="en-US"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B18B292-54B1-479E-AFEA-C02BA26CDB82}"/>
              </a:ext>
            </a:extLst>
          </p:cNvPr>
          <p:cNvSpPr txBox="1"/>
          <p:nvPr/>
        </p:nvSpPr>
        <p:spPr>
          <a:xfrm>
            <a:off x="6190491" y="5238416"/>
            <a:ext cx="1935915" cy="461665"/>
          </a:xfrm>
          <a:prstGeom prst="rect">
            <a:avLst/>
          </a:prstGeom>
          <a:noFill/>
        </p:spPr>
        <p:txBody>
          <a:bodyPr wrap="none" rtlCol="0">
            <a:spAutoFit/>
          </a:bodyPr>
          <a:lstStyle/>
          <a:p>
            <a:r>
              <a:rPr lang="en-US" dirty="0">
                <a:latin typeface="+mn-lt"/>
              </a:rPr>
              <a:t>Orange: 6000 </a:t>
            </a:r>
          </a:p>
        </p:txBody>
      </p:sp>
      <p:sp>
        <p:nvSpPr>
          <p:cNvPr id="14" name="TextBox 13">
            <a:extLst>
              <a:ext uri="{FF2B5EF4-FFF2-40B4-BE49-F238E27FC236}">
                <a16:creationId xmlns:a16="http://schemas.microsoft.com/office/drawing/2014/main" id="{DD5A89B8-9D54-486F-AEF4-E6DB8316BC97}"/>
              </a:ext>
            </a:extLst>
          </p:cNvPr>
          <p:cNvSpPr txBox="1"/>
          <p:nvPr/>
        </p:nvSpPr>
        <p:spPr>
          <a:xfrm>
            <a:off x="6190491" y="5700081"/>
            <a:ext cx="1790875" cy="461665"/>
          </a:xfrm>
          <a:prstGeom prst="rect">
            <a:avLst/>
          </a:prstGeom>
          <a:noFill/>
        </p:spPr>
        <p:txBody>
          <a:bodyPr wrap="none" rtlCol="0">
            <a:spAutoFit/>
          </a:bodyPr>
          <a:lstStyle/>
          <a:p>
            <a:r>
              <a:rPr lang="en-US" dirty="0">
                <a:latin typeface="+mn-lt"/>
              </a:rPr>
              <a:t>Green: 1000 </a:t>
            </a:r>
          </a:p>
        </p:txBody>
      </p:sp>
      <p:sp>
        <p:nvSpPr>
          <p:cNvPr id="15" name="TextBox 14">
            <a:extLst>
              <a:ext uri="{FF2B5EF4-FFF2-40B4-BE49-F238E27FC236}">
                <a16:creationId xmlns:a16="http://schemas.microsoft.com/office/drawing/2014/main" id="{C8FFB012-DD34-4DBE-B51D-77E0D4266FB8}"/>
              </a:ext>
            </a:extLst>
          </p:cNvPr>
          <p:cNvSpPr txBox="1"/>
          <p:nvPr/>
        </p:nvSpPr>
        <p:spPr>
          <a:xfrm>
            <a:off x="6190491" y="6150344"/>
            <a:ext cx="2518638" cy="461665"/>
          </a:xfrm>
          <a:prstGeom prst="rect">
            <a:avLst/>
          </a:prstGeom>
          <a:noFill/>
        </p:spPr>
        <p:txBody>
          <a:bodyPr wrap="none" rtlCol="0">
            <a:spAutoFit/>
          </a:bodyPr>
          <a:lstStyle/>
          <a:p>
            <a:r>
              <a:rPr lang="en-US" dirty="0">
                <a:latin typeface="+mn-lt"/>
              </a:rPr>
              <a:t>Purple: 100 </a:t>
            </a:r>
            <a:r>
              <a:rPr lang="el-GR" i="1" dirty="0">
                <a:solidFill>
                  <a:prstClr val="black"/>
                </a:solidFill>
                <a:latin typeface="+mn-lt"/>
                <a:cs typeface="Times New Roman" panose="02020603050405020304" pitchFamily="18" charset="0"/>
              </a:rPr>
              <a:t>μ</a:t>
            </a:r>
            <a:r>
              <a:rPr lang="en-US" i="1" dirty="0">
                <a:solidFill>
                  <a:prstClr val="black"/>
                </a:solidFill>
                <a:latin typeface="+mn-lt"/>
              </a:rPr>
              <a:t>g/m3</a:t>
            </a:r>
            <a:endParaRPr lang="en-US" dirty="0">
              <a:latin typeface="+mn-lt"/>
            </a:endParaRPr>
          </a:p>
        </p:txBody>
      </p:sp>
      <p:sp>
        <p:nvSpPr>
          <p:cNvPr id="11" name="Rectangle 10">
            <a:extLst>
              <a:ext uri="{FF2B5EF4-FFF2-40B4-BE49-F238E27FC236}">
                <a16:creationId xmlns:a16="http://schemas.microsoft.com/office/drawing/2014/main" id="{2C3AF905-1B50-4846-9552-5DC121E5C34A}"/>
              </a:ext>
            </a:extLst>
          </p:cNvPr>
          <p:cNvSpPr/>
          <p:nvPr/>
        </p:nvSpPr>
        <p:spPr>
          <a:xfrm>
            <a:off x="7936452" y="5229488"/>
            <a:ext cx="1026243" cy="461665"/>
          </a:xfrm>
          <a:prstGeom prst="rect">
            <a:avLst/>
          </a:prstGeom>
        </p:spPr>
        <p:txBody>
          <a:bodyPr wrap="none">
            <a:spAutoFit/>
          </a:bodyPr>
          <a:lstStyle/>
          <a:p>
            <a:r>
              <a:rPr lang="el-GR" i="1" dirty="0">
                <a:solidFill>
                  <a:prstClr val="black"/>
                </a:solidFill>
                <a:latin typeface="+mn-lt"/>
                <a:cs typeface="Times New Roman" panose="02020603050405020304" pitchFamily="18" charset="0"/>
              </a:rPr>
              <a:t>μ</a:t>
            </a:r>
            <a:r>
              <a:rPr lang="en-US" i="1" dirty="0">
                <a:solidFill>
                  <a:prstClr val="black"/>
                </a:solidFill>
                <a:latin typeface="+mn-lt"/>
              </a:rPr>
              <a:t>g/m3</a:t>
            </a:r>
            <a:endParaRPr lang="en-US" dirty="0">
              <a:latin typeface="+mn-lt"/>
            </a:endParaRPr>
          </a:p>
        </p:txBody>
      </p:sp>
      <p:sp>
        <p:nvSpPr>
          <p:cNvPr id="12" name="Rectangle 11">
            <a:extLst>
              <a:ext uri="{FF2B5EF4-FFF2-40B4-BE49-F238E27FC236}">
                <a16:creationId xmlns:a16="http://schemas.microsoft.com/office/drawing/2014/main" id="{18139D4F-F70D-445A-AD78-A5EC2D127DA3}"/>
              </a:ext>
            </a:extLst>
          </p:cNvPr>
          <p:cNvSpPr/>
          <p:nvPr/>
        </p:nvSpPr>
        <p:spPr>
          <a:xfrm>
            <a:off x="7823049" y="5665875"/>
            <a:ext cx="1026243" cy="461665"/>
          </a:xfrm>
          <a:prstGeom prst="rect">
            <a:avLst/>
          </a:prstGeom>
        </p:spPr>
        <p:txBody>
          <a:bodyPr wrap="none">
            <a:spAutoFit/>
          </a:bodyPr>
          <a:lstStyle/>
          <a:p>
            <a:r>
              <a:rPr lang="el-GR" i="1" dirty="0">
                <a:solidFill>
                  <a:prstClr val="black"/>
                </a:solidFill>
                <a:latin typeface="+mn-lt"/>
                <a:cs typeface="Times New Roman" panose="02020603050405020304" pitchFamily="18" charset="0"/>
              </a:rPr>
              <a:t>μ</a:t>
            </a:r>
            <a:r>
              <a:rPr lang="en-US" i="1" dirty="0">
                <a:solidFill>
                  <a:prstClr val="black"/>
                </a:solidFill>
                <a:latin typeface="+mn-lt"/>
              </a:rPr>
              <a:t>g/m3</a:t>
            </a:r>
            <a:endParaRPr lang="en-US" dirty="0">
              <a:latin typeface="+mn-lt"/>
            </a:endParaRPr>
          </a:p>
        </p:txBody>
      </p:sp>
      <p:cxnSp>
        <p:nvCxnSpPr>
          <p:cNvPr id="18" name="Straight Connector 17">
            <a:extLst>
              <a:ext uri="{FF2B5EF4-FFF2-40B4-BE49-F238E27FC236}">
                <a16:creationId xmlns:a16="http://schemas.microsoft.com/office/drawing/2014/main" id="{FA7545DC-E072-469C-8968-1D0E58F52326}"/>
              </a:ext>
            </a:extLst>
          </p:cNvPr>
          <p:cNvCxnSpPr>
            <a:cxnSpLocks/>
          </p:cNvCxnSpPr>
          <p:nvPr/>
        </p:nvCxnSpPr>
        <p:spPr>
          <a:xfrm flipV="1">
            <a:off x="6030693" y="1353860"/>
            <a:ext cx="0" cy="5317869"/>
          </a:xfrm>
          <a:prstGeom prst="line">
            <a:avLst/>
          </a:prstGeom>
          <a:ln w="508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337CB5D-E8A5-4F2E-8D81-2921E09620F6}"/>
              </a:ext>
            </a:extLst>
          </p:cNvPr>
          <p:cNvSpPr txBox="1"/>
          <p:nvPr/>
        </p:nvSpPr>
        <p:spPr>
          <a:xfrm>
            <a:off x="6458586" y="3644124"/>
            <a:ext cx="2146100" cy="461665"/>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APPROX. 10 KM</a:t>
            </a:r>
          </a:p>
        </p:txBody>
      </p:sp>
      <p:sp>
        <p:nvSpPr>
          <p:cNvPr id="10" name="TextBox 9">
            <a:extLst>
              <a:ext uri="{FF2B5EF4-FFF2-40B4-BE49-F238E27FC236}">
                <a16:creationId xmlns:a16="http://schemas.microsoft.com/office/drawing/2014/main" id="{6E17CAB0-277C-4EFE-B44E-307D7D4474B0}"/>
              </a:ext>
            </a:extLst>
          </p:cNvPr>
          <p:cNvSpPr txBox="1"/>
          <p:nvPr/>
        </p:nvSpPr>
        <p:spPr>
          <a:xfrm rot="21595848">
            <a:off x="4047161" y="4437655"/>
            <a:ext cx="2618730" cy="769441"/>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1" dirty="0">
                <a:solidFill>
                  <a:prstClr val="black"/>
                </a:solidFill>
                <a:latin typeface="Calibri" panose="020F0502020204030204"/>
              </a:rPr>
              <a:t>Legend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i="1" dirty="0">
                <a:solidFill>
                  <a:prstClr val="black"/>
                </a:solidFill>
                <a:latin typeface="Calibri" panose="020F0502020204030204"/>
              </a:rPr>
              <a:t>Concentration (</a:t>
            </a:r>
            <a:r>
              <a:rPr lang="el-GR" sz="2000" i="1" dirty="0">
                <a:solidFill>
                  <a:prstClr val="black"/>
                </a:solidFill>
                <a:latin typeface="Times New Roman" panose="02020603050405020304" pitchFamily="18" charset="0"/>
                <a:cs typeface="Times New Roman" panose="02020603050405020304" pitchFamily="18" charset="0"/>
              </a:rPr>
              <a:t>μ</a:t>
            </a:r>
            <a:r>
              <a:rPr lang="en-US" sz="2000" i="1" dirty="0">
                <a:solidFill>
                  <a:prstClr val="black"/>
                </a:solidFill>
                <a:latin typeface="Calibri" panose="020F0502020204030204"/>
              </a:rPr>
              <a:t>g/m3) </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Multiplication Sign 19">
            <a:extLst>
              <a:ext uri="{FF2B5EF4-FFF2-40B4-BE49-F238E27FC236}">
                <a16:creationId xmlns:a16="http://schemas.microsoft.com/office/drawing/2014/main" id="{BF23DFE9-77E3-4E5D-9CF4-BD77ADD2A6E4}"/>
              </a:ext>
            </a:extLst>
          </p:cNvPr>
          <p:cNvSpPr/>
          <p:nvPr/>
        </p:nvSpPr>
        <p:spPr>
          <a:xfrm>
            <a:off x="2567417" y="3595105"/>
            <a:ext cx="304800" cy="328246"/>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Arrow Connector 20">
            <a:extLst>
              <a:ext uri="{FF2B5EF4-FFF2-40B4-BE49-F238E27FC236}">
                <a16:creationId xmlns:a16="http://schemas.microsoft.com/office/drawing/2014/main" id="{B3C08786-3725-4571-BE6E-B96ACC1C026F}"/>
              </a:ext>
            </a:extLst>
          </p:cNvPr>
          <p:cNvCxnSpPr>
            <a:cxnSpLocks/>
          </p:cNvCxnSpPr>
          <p:nvPr/>
        </p:nvCxnSpPr>
        <p:spPr>
          <a:xfrm flipV="1">
            <a:off x="2209800" y="3877567"/>
            <a:ext cx="381000" cy="2995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C4EA5BD-5C9B-44CE-BCD9-035C6E113565}"/>
              </a:ext>
            </a:extLst>
          </p:cNvPr>
          <p:cNvSpPr txBox="1"/>
          <p:nvPr/>
        </p:nvSpPr>
        <p:spPr>
          <a:xfrm rot="21182279">
            <a:off x="1503958" y="3413292"/>
            <a:ext cx="1001877" cy="461665"/>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source</a:t>
            </a:r>
          </a:p>
        </p:txBody>
      </p:sp>
    </p:spTree>
    <p:extLst>
      <p:ext uri="{BB962C8B-B14F-4D97-AF65-F5344CB8AC3E}">
        <p14:creationId xmlns:p14="http://schemas.microsoft.com/office/powerpoint/2010/main" val="1219903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ir pollution concentration contour map">
            <a:extLst>
              <a:ext uri="{FF2B5EF4-FFF2-40B4-BE49-F238E27FC236}">
                <a16:creationId xmlns:a16="http://schemas.microsoft.com/office/drawing/2014/main" id="{4635D95E-1F90-4754-A058-059742CB3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54" y="1591434"/>
            <a:ext cx="5634873" cy="5014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1B72928-482E-4B10-A902-34A1DA2C8154}"/>
              </a:ext>
            </a:extLst>
          </p:cNvPr>
          <p:cNvSpPr txBox="1"/>
          <p:nvPr/>
        </p:nvSpPr>
        <p:spPr>
          <a:xfrm>
            <a:off x="190500" y="256930"/>
            <a:ext cx="11811000" cy="923330"/>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a:ln>
                  <a:noFill/>
                </a:ln>
                <a:effectLst/>
                <a:uLnTx/>
                <a:uFillTx/>
                <a:latin typeface="Calibri" panose="020F0502020204030204"/>
              </a:rPr>
              <a:t>Local</a:t>
            </a:r>
            <a:r>
              <a:rPr kumimoji="0" lang="en-US" sz="3200" b="1" u="none" strike="noStrike" kern="1200" cap="none" spc="0" normalizeH="0" noProof="0" dirty="0">
                <a:ln>
                  <a:noFill/>
                </a:ln>
                <a:effectLst/>
                <a:uLnTx/>
                <a:uFillTx/>
                <a:latin typeface="Calibri" panose="020F0502020204030204"/>
              </a:rPr>
              <a:t> </a:t>
            </a:r>
            <a:r>
              <a:rPr kumimoji="0" lang="en-US" sz="3200" b="1" u="none" strike="noStrike" kern="1200" cap="none" spc="0" normalizeH="0" baseline="0" noProof="0" dirty="0">
                <a:ln>
                  <a:noFill/>
                </a:ln>
                <a:effectLst/>
                <a:uLnTx/>
                <a:uFillTx/>
                <a:latin typeface="Calibri" panose="020F0502020204030204"/>
              </a:rPr>
              <a:t>Air</a:t>
            </a:r>
            <a:r>
              <a:rPr lang="en-US" sz="3200" b="1" dirty="0">
                <a:latin typeface="Calibri" panose="020F0502020204030204"/>
              </a:rPr>
              <a:t> Pollution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b="1" dirty="0">
                <a:latin typeface="Calibri" panose="020F0502020204030204"/>
              </a:rPr>
              <a:t>(Air Pollution Concentration Contour Map </a:t>
            </a:r>
            <a:r>
              <a:rPr lang="en-US" sz="2200" b="1" dirty="0">
                <a:solidFill>
                  <a:srgbClr val="C00000"/>
                </a:solidFill>
                <a:latin typeface="Calibri" panose="020F0502020204030204"/>
              </a:rPr>
              <a:t>for a year</a:t>
            </a:r>
            <a:r>
              <a:rPr lang="en-US" sz="2200" b="1" dirty="0">
                <a:latin typeface="Calibri" panose="020F0502020204030204"/>
              </a:rPr>
              <a:t> of emission from a single source)</a:t>
            </a:r>
            <a:endParaRPr kumimoji="0" lang="en-US" sz="2200" b="1" u="none" strike="noStrike" kern="1200" cap="none" spc="0" normalizeH="0" baseline="0" noProof="0" dirty="0">
              <a:ln>
                <a:noFill/>
              </a:ln>
              <a:effectLst/>
              <a:uLnTx/>
              <a:uFillTx/>
              <a:latin typeface="Calibri" panose="020F0502020204030204"/>
            </a:endParaRPr>
          </a:p>
        </p:txBody>
      </p:sp>
      <p:sp>
        <p:nvSpPr>
          <p:cNvPr id="9" name="TextBox 8">
            <a:extLst>
              <a:ext uri="{FF2B5EF4-FFF2-40B4-BE49-F238E27FC236}">
                <a16:creationId xmlns:a16="http://schemas.microsoft.com/office/drawing/2014/main" id="{8B18B292-54B1-479E-AFEA-C02BA26CDB82}"/>
              </a:ext>
            </a:extLst>
          </p:cNvPr>
          <p:cNvSpPr txBox="1"/>
          <p:nvPr/>
        </p:nvSpPr>
        <p:spPr>
          <a:xfrm>
            <a:off x="6095999" y="4261345"/>
            <a:ext cx="1624932" cy="461665"/>
          </a:xfrm>
          <a:prstGeom prst="rect">
            <a:avLst/>
          </a:prstGeom>
          <a:noFill/>
        </p:spPr>
        <p:txBody>
          <a:bodyPr wrap="none" rtlCol="0">
            <a:spAutoFit/>
          </a:bodyPr>
          <a:lstStyle/>
          <a:p>
            <a:r>
              <a:rPr lang="en-US" dirty="0">
                <a:latin typeface="+mn-lt"/>
              </a:rPr>
              <a:t>Orange: 50 </a:t>
            </a:r>
          </a:p>
        </p:txBody>
      </p:sp>
      <p:sp>
        <p:nvSpPr>
          <p:cNvPr id="14" name="TextBox 13">
            <a:extLst>
              <a:ext uri="{FF2B5EF4-FFF2-40B4-BE49-F238E27FC236}">
                <a16:creationId xmlns:a16="http://schemas.microsoft.com/office/drawing/2014/main" id="{DD5A89B8-9D54-486F-AEF4-E6DB8316BC97}"/>
              </a:ext>
            </a:extLst>
          </p:cNvPr>
          <p:cNvSpPr txBox="1"/>
          <p:nvPr/>
        </p:nvSpPr>
        <p:spPr>
          <a:xfrm>
            <a:off x="6096000" y="5186065"/>
            <a:ext cx="1482265" cy="461665"/>
          </a:xfrm>
          <a:prstGeom prst="rect">
            <a:avLst/>
          </a:prstGeom>
          <a:noFill/>
        </p:spPr>
        <p:txBody>
          <a:bodyPr wrap="none" rtlCol="0">
            <a:spAutoFit/>
          </a:bodyPr>
          <a:lstStyle/>
          <a:p>
            <a:r>
              <a:rPr lang="en-US" dirty="0">
                <a:latin typeface="+mn-lt"/>
              </a:rPr>
              <a:t>Green: 10 </a:t>
            </a:r>
          </a:p>
        </p:txBody>
      </p:sp>
      <p:sp>
        <p:nvSpPr>
          <p:cNvPr id="15" name="TextBox 14">
            <a:extLst>
              <a:ext uri="{FF2B5EF4-FFF2-40B4-BE49-F238E27FC236}">
                <a16:creationId xmlns:a16="http://schemas.microsoft.com/office/drawing/2014/main" id="{C8FFB012-DD34-4DBE-B51D-77E0D4266FB8}"/>
              </a:ext>
            </a:extLst>
          </p:cNvPr>
          <p:cNvSpPr txBox="1"/>
          <p:nvPr/>
        </p:nvSpPr>
        <p:spPr>
          <a:xfrm>
            <a:off x="6106464" y="6102761"/>
            <a:ext cx="1305165" cy="461665"/>
          </a:xfrm>
          <a:prstGeom prst="rect">
            <a:avLst/>
          </a:prstGeom>
          <a:noFill/>
        </p:spPr>
        <p:txBody>
          <a:bodyPr wrap="none" rtlCol="0">
            <a:spAutoFit/>
          </a:bodyPr>
          <a:lstStyle/>
          <a:p>
            <a:r>
              <a:rPr lang="en-US" dirty="0">
                <a:latin typeface="+mn-lt"/>
              </a:rPr>
              <a:t>Purple: 1</a:t>
            </a:r>
          </a:p>
        </p:txBody>
      </p:sp>
      <p:sp>
        <p:nvSpPr>
          <p:cNvPr id="10" name="TextBox 9">
            <a:extLst>
              <a:ext uri="{FF2B5EF4-FFF2-40B4-BE49-F238E27FC236}">
                <a16:creationId xmlns:a16="http://schemas.microsoft.com/office/drawing/2014/main" id="{6E17CAB0-277C-4EFE-B44E-307D7D4474B0}"/>
              </a:ext>
            </a:extLst>
          </p:cNvPr>
          <p:cNvSpPr txBox="1"/>
          <p:nvPr/>
        </p:nvSpPr>
        <p:spPr>
          <a:xfrm rot="21595848">
            <a:off x="6096463" y="3371503"/>
            <a:ext cx="2618730" cy="769441"/>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1" dirty="0">
                <a:solidFill>
                  <a:prstClr val="black"/>
                </a:solidFill>
                <a:latin typeface="Calibri" panose="020F0502020204030204"/>
              </a:rPr>
              <a:t>Legend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i="1" dirty="0">
                <a:solidFill>
                  <a:prstClr val="black"/>
                </a:solidFill>
                <a:latin typeface="Calibri" panose="020F0502020204030204"/>
              </a:rPr>
              <a:t>Concentration (</a:t>
            </a:r>
            <a:r>
              <a:rPr lang="el-GR" sz="2000" i="1" dirty="0">
                <a:solidFill>
                  <a:prstClr val="black"/>
                </a:solidFill>
                <a:latin typeface="Times New Roman" panose="02020603050405020304" pitchFamily="18" charset="0"/>
                <a:cs typeface="Times New Roman" panose="02020603050405020304" pitchFamily="18" charset="0"/>
              </a:rPr>
              <a:t>μ</a:t>
            </a:r>
            <a:r>
              <a:rPr lang="en-US" sz="2000" i="1" dirty="0">
                <a:solidFill>
                  <a:prstClr val="black"/>
                </a:solidFill>
                <a:latin typeface="Calibri" panose="020F0502020204030204"/>
              </a:rPr>
              <a:t>g/m3) </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Multiplication Sign 19">
            <a:extLst>
              <a:ext uri="{FF2B5EF4-FFF2-40B4-BE49-F238E27FC236}">
                <a16:creationId xmlns:a16="http://schemas.microsoft.com/office/drawing/2014/main" id="{BF23DFE9-77E3-4E5D-9CF4-BD77ADD2A6E4}"/>
              </a:ext>
            </a:extLst>
          </p:cNvPr>
          <p:cNvSpPr/>
          <p:nvPr/>
        </p:nvSpPr>
        <p:spPr>
          <a:xfrm>
            <a:off x="2567417" y="3595105"/>
            <a:ext cx="304800" cy="328246"/>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AC9363CB-6B00-471C-9B7E-3E468BBD8B9D}"/>
              </a:ext>
            </a:extLst>
          </p:cNvPr>
          <p:cNvSpPr txBox="1"/>
          <p:nvPr/>
        </p:nvSpPr>
        <p:spPr>
          <a:xfrm>
            <a:off x="6089717" y="5614357"/>
            <a:ext cx="1043876" cy="461665"/>
          </a:xfrm>
          <a:prstGeom prst="rect">
            <a:avLst/>
          </a:prstGeom>
          <a:noFill/>
        </p:spPr>
        <p:txBody>
          <a:bodyPr wrap="none" rtlCol="0">
            <a:spAutoFit/>
          </a:bodyPr>
          <a:lstStyle/>
          <a:p>
            <a:r>
              <a:rPr lang="en-US" dirty="0">
                <a:latin typeface="+mn-lt"/>
              </a:rPr>
              <a:t>Blue: 5</a:t>
            </a:r>
          </a:p>
        </p:txBody>
      </p:sp>
      <p:sp>
        <p:nvSpPr>
          <p:cNvPr id="17" name="TextBox 16">
            <a:extLst>
              <a:ext uri="{FF2B5EF4-FFF2-40B4-BE49-F238E27FC236}">
                <a16:creationId xmlns:a16="http://schemas.microsoft.com/office/drawing/2014/main" id="{5963B596-0EEE-44D9-8260-827882BCCAD9}"/>
              </a:ext>
            </a:extLst>
          </p:cNvPr>
          <p:cNvSpPr txBox="1"/>
          <p:nvPr/>
        </p:nvSpPr>
        <p:spPr>
          <a:xfrm>
            <a:off x="6106464" y="4736754"/>
            <a:ext cx="1450141" cy="461665"/>
          </a:xfrm>
          <a:prstGeom prst="rect">
            <a:avLst/>
          </a:prstGeom>
          <a:noFill/>
        </p:spPr>
        <p:txBody>
          <a:bodyPr wrap="none" rtlCol="0">
            <a:spAutoFit/>
          </a:bodyPr>
          <a:lstStyle/>
          <a:p>
            <a:r>
              <a:rPr lang="en-US" dirty="0">
                <a:latin typeface="+mn-lt"/>
              </a:rPr>
              <a:t>Yellow: 20</a:t>
            </a:r>
          </a:p>
        </p:txBody>
      </p:sp>
      <p:sp>
        <p:nvSpPr>
          <p:cNvPr id="23" name="TextBox 22">
            <a:extLst>
              <a:ext uri="{FF2B5EF4-FFF2-40B4-BE49-F238E27FC236}">
                <a16:creationId xmlns:a16="http://schemas.microsoft.com/office/drawing/2014/main" id="{B3FEAD08-484F-4940-8662-3806A5A1C877}"/>
              </a:ext>
            </a:extLst>
          </p:cNvPr>
          <p:cNvSpPr txBox="1"/>
          <p:nvPr/>
        </p:nvSpPr>
        <p:spPr>
          <a:xfrm>
            <a:off x="2333728" y="5266566"/>
            <a:ext cx="348172" cy="461665"/>
          </a:xfrm>
          <a:prstGeom prst="rect">
            <a:avLst/>
          </a:prstGeom>
          <a:noFill/>
        </p:spPr>
        <p:txBody>
          <a:bodyPr wrap="none" rtlCol="0">
            <a:spAutoFit/>
          </a:bodyPr>
          <a:lstStyle/>
          <a:p>
            <a:r>
              <a:rPr lang="en-US" dirty="0">
                <a:highlight>
                  <a:srgbClr val="C0C0C0"/>
                </a:highlight>
                <a:latin typeface="+mn-lt"/>
              </a:rPr>
              <a:t>C</a:t>
            </a:r>
          </a:p>
        </p:txBody>
      </p:sp>
      <p:sp>
        <p:nvSpPr>
          <p:cNvPr id="24" name="TextBox 23">
            <a:extLst>
              <a:ext uri="{FF2B5EF4-FFF2-40B4-BE49-F238E27FC236}">
                <a16:creationId xmlns:a16="http://schemas.microsoft.com/office/drawing/2014/main" id="{E7AB78A3-DE62-4BFD-B5F3-5C004050EAFB}"/>
              </a:ext>
            </a:extLst>
          </p:cNvPr>
          <p:cNvSpPr txBox="1"/>
          <p:nvPr/>
        </p:nvSpPr>
        <p:spPr>
          <a:xfrm>
            <a:off x="2463612" y="3799680"/>
            <a:ext cx="362600" cy="461665"/>
          </a:xfrm>
          <a:prstGeom prst="rect">
            <a:avLst/>
          </a:prstGeom>
          <a:noFill/>
        </p:spPr>
        <p:txBody>
          <a:bodyPr wrap="none" rtlCol="0">
            <a:spAutoFit/>
          </a:bodyPr>
          <a:lstStyle/>
          <a:p>
            <a:r>
              <a:rPr lang="en-US" dirty="0">
                <a:highlight>
                  <a:srgbClr val="C0C0C0"/>
                </a:highlight>
                <a:latin typeface="+mn-lt"/>
              </a:rPr>
              <a:t>A</a:t>
            </a:r>
          </a:p>
        </p:txBody>
      </p:sp>
      <p:sp>
        <p:nvSpPr>
          <p:cNvPr id="25" name="TextBox 24">
            <a:extLst>
              <a:ext uri="{FF2B5EF4-FFF2-40B4-BE49-F238E27FC236}">
                <a16:creationId xmlns:a16="http://schemas.microsoft.com/office/drawing/2014/main" id="{ECDF5199-7042-4D03-B780-E1CFBB2154E4}"/>
              </a:ext>
            </a:extLst>
          </p:cNvPr>
          <p:cNvSpPr txBox="1"/>
          <p:nvPr/>
        </p:nvSpPr>
        <p:spPr>
          <a:xfrm>
            <a:off x="3352800" y="3520950"/>
            <a:ext cx="351378" cy="461665"/>
          </a:xfrm>
          <a:prstGeom prst="rect">
            <a:avLst/>
          </a:prstGeom>
          <a:noFill/>
        </p:spPr>
        <p:txBody>
          <a:bodyPr wrap="none" rtlCol="0">
            <a:spAutoFit/>
          </a:bodyPr>
          <a:lstStyle/>
          <a:p>
            <a:r>
              <a:rPr lang="en-US" dirty="0">
                <a:highlight>
                  <a:srgbClr val="C0C0C0"/>
                </a:highlight>
                <a:latin typeface="+mn-lt"/>
              </a:rPr>
              <a:t>B</a:t>
            </a:r>
          </a:p>
        </p:txBody>
      </p:sp>
    </p:spTree>
    <p:extLst>
      <p:ext uri="{BB962C8B-B14F-4D97-AF65-F5344CB8AC3E}">
        <p14:creationId xmlns:p14="http://schemas.microsoft.com/office/powerpoint/2010/main" val="36155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CDFA-1D75-4406-99F3-DEE0D7058C3B}"/>
              </a:ext>
            </a:extLst>
          </p:cNvPr>
          <p:cNvSpPr>
            <a:spLocks noGrp="1"/>
          </p:cNvSpPr>
          <p:nvPr>
            <p:ph type="title"/>
          </p:nvPr>
        </p:nvSpPr>
        <p:spPr>
          <a:xfrm>
            <a:off x="990600" y="2766218"/>
            <a:ext cx="10515600" cy="1325563"/>
          </a:xfrm>
        </p:spPr>
        <p:txBody>
          <a:bodyPr>
            <a:normAutofit/>
          </a:bodyPr>
          <a:lstStyle/>
          <a:p>
            <a:pPr algn="ctr"/>
            <a:r>
              <a:rPr lang="en-US" sz="3200" i="1" dirty="0">
                <a:latin typeface="Calibri" panose="020F0502020204030204" pitchFamily="34" charset="0"/>
                <a:cs typeface="Calibri" panose="020F0502020204030204" pitchFamily="34" charset="0"/>
              </a:rPr>
              <a:t>Air Toxics</a:t>
            </a:r>
          </a:p>
        </p:txBody>
      </p:sp>
    </p:spTree>
    <p:extLst>
      <p:ext uri="{BB962C8B-B14F-4D97-AF65-F5344CB8AC3E}">
        <p14:creationId xmlns:p14="http://schemas.microsoft.com/office/powerpoint/2010/main" val="1139708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0F00-EC12-4977-8308-09DCFE43319B}"/>
              </a:ext>
            </a:extLst>
          </p:cNvPr>
          <p:cNvSpPr>
            <a:spLocks noGrp="1"/>
          </p:cNvSpPr>
          <p:nvPr>
            <p:ph type="title"/>
          </p:nvPr>
        </p:nvSpPr>
        <p:spPr>
          <a:xfrm>
            <a:off x="304800" y="268859"/>
            <a:ext cx="7772400" cy="914400"/>
          </a:xfrm>
        </p:spPr>
        <p:txBody>
          <a:bodyPr/>
          <a:lstStyle/>
          <a:p>
            <a:pPr algn="l"/>
            <a:r>
              <a:rPr lang="en-US" sz="3600" b="1" dirty="0">
                <a:latin typeface="Calibri" panose="020F0502020204030204" pitchFamily="34" charset="0"/>
                <a:cs typeface="Calibri" panose="020F0502020204030204" pitchFamily="34" charset="0"/>
              </a:rPr>
              <a:t>Air Toxics</a:t>
            </a:r>
          </a:p>
        </p:txBody>
      </p:sp>
      <p:sp>
        <p:nvSpPr>
          <p:cNvPr id="3" name="Content Placeholder 2">
            <a:extLst>
              <a:ext uri="{FF2B5EF4-FFF2-40B4-BE49-F238E27FC236}">
                <a16:creationId xmlns:a16="http://schemas.microsoft.com/office/drawing/2014/main" id="{056FBB4F-ECF5-4734-B572-F9BFD42BAD4E}"/>
              </a:ext>
            </a:extLst>
          </p:cNvPr>
          <p:cNvSpPr>
            <a:spLocks noGrp="1"/>
          </p:cNvSpPr>
          <p:nvPr>
            <p:ph idx="1"/>
          </p:nvPr>
        </p:nvSpPr>
        <p:spPr>
          <a:xfrm>
            <a:off x="464949" y="1447800"/>
            <a:ext cx="10972799" cy="3276600"/>
          </a:xfrm>
        </p:spPr>
        <p:txBody>
          <a:bodyPr/>
          <a:lstStyle/>
          <a:p>
            <a:r>
              <a:rPr lang="en-US" sz="2800" dirty="0">
                <a:latin typeface="Calibri" panose="020F0502020204030204" pitchFamily="34" charset="0"/>
                <a:cs typeface="Calibri" panose="020F0502020204030204" pitchFamily="34" charset="0"/>
              </a:rPr>
              <a:t>Separate from criteria air pollutants</a:t>
            </a:r>
          </a:p>
          <a:p>
            <a:r>
              <a:rPr lang="en-US" sz="2800" dirty="0">
                <a:latin typeface="Calibri" panose="020F0502020204030204" pitchFamily="34" charset="0"/>
                <a:cs typeface="Calibri" panose="020F0502020204030204" pitchFamily="34" charset="0"/>
              </a:rPr>
              <a:t>Long list of species (next slide …)</a:t>
            </a:r>
          </a:p>
          <a:p>
            <a:r>
              <a:rPr lang="en-US" sz="2800" dirty="0">
                <a:latin typeface="Calibri" panose="020F0502020204030204" pitchFamily="34" charset="0"/>
                <a:cs typeface="Calibri" panose="020F0502020204030204" pitchFamily="34" charset="0"/>
              </a:rPr>
              <a:t>Increased risk of cancer (most important inhalation risk)</a:t>
            </a:r>
          </a:p>
          <a:p>
            <a:r>
              <a:rPr lang="en-US" sz="2800" dirty="0">
                <a:latin typeface="Calibri" panose="020F0502020204030204" pitchFamily="34" charset="0"/>
                <a:cs typeface="Calibri" panose="020F0502020204030204" pitchFamily="34" charset="0"/>
              </a:rPr>
              <a:t>Synonyms …</a:t>
            </a:r>
          </a:p>
          <a:p>
            <a:pPr lvl="1"/>
            <a:r>
              <a:rPr lang="en-US" dirty="0">
                <a:latin typeface="Calibri" panose="020F0502020204030204" pitchFamily="34" charset="0"/>
                <a:cs typeface="Calibri" panose="020F0502020204030204" pitchFamily="34" charset="0"/>
              </a:rPr>
              <a:t> “Hazardous Air Pollutants” (HAPS)</a:t>
            </a:r>
          </a:p>
          <a:p>
            <a:pPr lvl="1"/>
            <a:r>
              <a:rPr lang="en-US" dirty="0">
                <a:latin typeface="Calibri" panose="020F0502020204030204" pitchFamily="34" charset="0"/>
                <a:cs typeface="Calibri" panose="020F0502020204030204" pitchFamily="34" charset="0"/>
              </a:rPr>
              <a:t>“Toxic Air Contaminants” (TACS)</a:t>
            </a:r>
          </a:p>
        </p:txBody>
      </p:sp>
      <p:sp>
        <p:nvSpPr>
          <p:cNvPr id="4" name="Rectangle 3">
            <a:extLst>
              <a:ext uri="{FF2B5EF4-FFF2-40B4-BE49-F238E27FC236}">
                <a16:creationId xmlns:a16="http://schemas.microsoft.com/office/drawing/2014/main" id="{B7F71E20-46A2-4170-A295-EED9D7702790}"/>
              </a:ext>
            </a:extLst>
          </p:cNvPr>
          <p:cNvSpPr/>
          <p:nvPr/>
        </p:nvSpPr>
        <p:spPr>
          <a:xfrm>
            <a:off x="114300" y="5715000"/>
            <a:ext cx="8458200" cy="923330"/>
          </a:xfrm>
          <a:prstGeom prst="rect">
            <a:avLst/>
          </a:prstGeom>
        </p:spPr>
        <p:txBody>
          <a:bodyPr wrap="square">
            <a:spAutoFit/>
          </a:bodyPr>
          <a:lstStyle/>
          <a:p>
            <a:pPr marL="341313" lvl="1"/>
            <a:r>
              <a:rPr lang="en-US" sz="1800" dirty="0">
                <a:latin typeface="Calibri" panose="020F0502020204030204" pitchFamily="34" charset="0"/>
                <a:cs typeface="Calibri" panose="020F0502020204030204" pitchFamily="34" charset="0"/>
                <a:hlinkClick r:id="rId3"/>
              </a:rPr>
              <a:t>https://ww3.arb.ca.gov/toxics/toxics.htm</a:t>
            </a:r>
            <a:endParaRPr lang="en-US" sz="1800" dirty="0">
              <a:latin typeface="Calibri" panose="020F0502020204030204" pitchFamily="34" charset="0"/>
              <a:cs typeface="Calibri" panose="020F0502020204030204" pitchFamily="34" charset="0"/>
              <a:hlinkClick r:id="rId4"/>
            </a:endParaRPr>
          </a:p>
          <a:p>
            <a:pPr marL="341313" lvl="1"/>
            <a:r>
              <a:rPr lang="en-US" sz="1800" dirty="0">
                <a:latin typeface="Calibri" panose="020F0502020204030204" pitchFamily="34" charset="0"/>
                <a:cs typeface="Calibri" panose="020F0502020204030204" pitchFamily="34" charset="0"/>
                <a:hlinkClick r:id="rId4"/>
              </a:rPr>
              <a:t>https://www.epa.gov/urban-air-toxics/about-urban-air-toxics</a:t>
            </a:r>
          </a:p>
          <a:p>
            <a:pPr marL="341313" lvl="1"/>
            <a:r>
              <a:rPr lang="en-US" sz="1800" dirty="0">
                <a:latin typeface="Calibri" panose="020F0502020204030204" pitchFamily="34" charset="0"/>
                <a:cs typeface="Calibri" panose="020F0502020204030204" pitchFamily="34" charset="0"/>
                <a:hlinkClick r:id="rId4"/>
              </a:rPr>
              <a:t>https://www.epa.gov/haps/what-are-hazardous-air-pollutants</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8504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0CB45-997B-4DEE-A35A-97042881A014}"/>
              </a:ext>
            </a:extLst>
          </p:cNvPr>
          <p:cNvSpPr>
            <a:spLocks noGrp="1"/>
          </p:cNvSpPr>
          <p:nvPr>
            <p:ph idx="1"/>
          </p:nvPr>
        </p:nvSpPr>
        <p:spPr>
          <a:xfrm>
            <a:off x="1697636" y="6438900"/>
            <a:ext cx="8686800" cy="419100"/>
          </a:xfrm>
        </p:spPr>
        <p:txBody>
          <a:bodyPr/>
          <a:lstStyle/>
          <a:p>
            <a:pPr marL="0" indent="0">
              <a:buNone/>
            </a:pPr>
            <a:r>
              <a:rPr lang="en-US" sz="1600" dirty="0">
                <a:latin typeface="Calibri" panose="020F0502020204030204" pitchFamily="34" charset="0"/>
                <a:cs typeface="Calibri" panose="020F0502020204030204" pitchFamily="34" charset="0"/>
                <a:hlinkClick r:id="rId3"/>
              </a:rPr>
              <a:t>https://oehha.ca.gov/air/general-info/toxic-air-contaminant-list-staff-reportsexecutive-summaries</a:t>
            </a: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7BF5C57-818A-4147-A3E4-BE7FDA6BEF9D}"/>
              </a:ext>
            </a:extLst>
          </p:cNvPr>
          <p:cNvPicPr>
            <a:picLocks noChangeAspect="1"/>
          </p:cNvPicPr>
          <p:nvPr/>
        </p:nvPicPr>
        <p:blipFill rotWithShape="1">
          <a:blip r:embed="rId4"/>
          <a:srcRect l="4592" t="57834" r="80102" b="5363"/>
          <a:stretch/>
        </p:blipFill>
        <p:spPr>
          <a:xfrm>
            <a:off x="1717624" y="2057401"/>
            <a:ext cx="2997897" cy="4052711"/>
          </a:xfrm>
          <a:prstGeom prst="rect">
            <a:avLst/>
          </a:prstGeom>
        </p:spPr>
      </p:pic>
      <p:pic>
        <p:nvPicPr>
          <p:cNvPr id="8" name="Picture 7">
            <a:extLst>
              <a:ext uri="{FF2B5EF4-FFF2-40B4-BE49-F238E27FC236}">
                <a16:creationId xmlns:a16="http://schemas.microsoft.com/office/drawing/2014/main" id="{C64C0B20-6E74-4D46-9A1A-E0643B330150}"/>
              </a:ext>
            </a:extLst>
          </p:cNvPr>
          <p:cNvPicPr>
            <a:picLocks noChangeAspect="1"/>
          </p:cNvPicPr>
          <p:nvPr/>
        </p:nvPicPr>
        <p:blipFill rotWithShape="1">
          <a:blip r:embed="rId5"/>
          <a:srcRect l="4167" t="23625" r="76667" b="39850"/>
          <a:stretch/>
        </p:blipFill>
        <p:spPr>
          <a:xfrm>
            <a:off x="5943600" y="2076139"/>
            <a:ext cx="3782530" cy="4052711"/>
          </a:xfrm>
          <a:prstGeom prst="rect">
            <a:avLst/>
          </a:prstGeom>
        </p:spPr>
      </p:pic>
      <p:sp>
        <p:nvSpPr>
          <p:cNvPr id="5" name="Title 1">
            <a:extLst>
              <a:ext uri="{FF2B5EF4-FFF2-40B4-BE49-F238E27FC236}">
                <a16:creationId xmlns:a16="http://schemas.microsoft.com/office/drawing/2014/main" id="{39B078B5-A7E4-4010-A3A0-7715CBD21AF6}"/>
              </a:ext>
            </a:extLst>
          </p:cNvPr>
          <p:cNvSpPr>
            <a:spLocks noGrp="1"/>
          </p:cNvSpPr>
          <p:nvPr>
            <p:ph type="title"/>
          </p:nvPr>
        </p:nvSpPr>
        <p:spPr>
          <a:xfrm>
            <a:off x="2222292" y="304800"/>
            <a:ext cx="7772400" cy="914400"/>
          </a:xfrm>
        </p:spPr>
        <p:txBody>
          <a:bodyPr/>
          <a:lstStyle/>
          <a:p>
            <a:r>
              <a:rPr lang="en-US" sz="3600" b="1" dirty="0">
                <a:latin typeface="Calibri" panose="020F0502020204030204" pitchFamily="34" charset="0"/>
                <a:cs typeface="Calibri" panose="020F0502020204030204" pitchFamily="34" charset="0"/>
              </a:rPr>
              <a:t>Air Toxics</a:t>
            </a:r>
            <a:br>
              <a:rPr lang="en-US" sz="36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(Main Species … many others)</a:t>
            </a:r>
          </a:p>
        </p:txBody>
      </p:sp>
    </p:spTree>
    <p:extLst>
      <p:ext uri="{BB962C8B-B14F-4D97-AF65-F5344CB8AC3E}">
        <p14:creationId xmlns:p14="http://schemas.microsoft.com/office/powerpoint/2010/main" val="2110969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0CB45-997B-4DEE-A35A-97042881A014}"/>
              </a:ext>
            </a:extLst>
          </p:cNvPr>
          <p:cNvSpPr>
            <a:spLocks noGrp="1"/>
          </p:cNvSpPr>
          <p:nvPr>
            <p:ph idx="1"/>
          </p:nvPr>
        </p:nvSpPr>
        <p:spPr>
          <a:xfrm>
            <a:off x="1697636" y="6438900"/>
            <a:ext cx="8686800" cy="419100"/>
          </a:xfrm>
        </p:spPr>
        <p:txBody>
          <a:bodyPr/>
          <a:lstStyle/>
          <a:p>
            <a:pPr marL="0" indent="0">
              <a:buNone/>
            </a:pPr>
            <a:r>
              <a:rPr lang="en-US" sz="1600" dirty="0">
                <a:latin typeface="Calibri" panose="020F0502020204030204" pitchFamily="34" charset="0"/>
                <a:cs typeface="Calibri" panose="020F0502020204030204" pitchFamily="34" charset="0"/>
                <a:hlinkClick r:id="rId3"/>
              </a:rPr>
              <a:t>https://oehha.ca.gov/air/general-info/toxic-air-contaminant-list-staff-reportsexecutive-summaries</a:t>
            </a: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7BF5C57-818A-4147-A3E4-BE7FDA6BEF9D}"/>
              </a:ext>
            </a:extLst>
          </p:cNvPr>
          <p:cNvPicPr>
            <a:picLocks noChangeAspect="1"/>
          </p:cNvPicPr>
          <p:nvPr/>
        </p:nvPicPr>
        <p:blipFill rotWithShape="1">
          <a:blip r:embed="rId4"/>
          <a:srcRect l="4592" t="57834" r="80102" b="5363"/>
          <a:stretch/>
        </p:blipFill>
        <p:spPr>
          <a:xfrm>
            <a:off x="1717624" y="2057401"/>
            <a:ext cx="2997897" cy="4052711"/>
          </a:xfrm>
          <a:prstGeom prst="rect">
            <a:avLst/>
          </a:prstGeom>
        </p:spPr>
      </p:pic>
      <p:pic>
        <p:nvPicPr>
          <p:cNvPr id="8" name="Picture 7">
            <a:extLst>
              <a:ext uri="{FF2B5EF4-FFF2-40B4-BE49-F238E27FC236}">
                <a16:creationId xmlns:a16="http://schemas.microsoft.com/office/drawing/2014/main" id="{C64C0B20-6E74-4D46-9A1A-E0643B330150}"/>
              </a:ext>
            </a:extLst>
          </p:cNvPr>
          <p:cNvPicPr>
            <a:picLocks noChangeAspect="1"/>
          </p:cNvPicPr>
          <p:nvPr/>
        </p:nvPicPr>
        <p:blipFill rotWithShape="1">
          <a:blip r:embed="rId5"/>
          <a:srcRect l="4167" t="23625" r="76667" b="39850"/>
          <a:stretch/>
        </p:blipFill>
        <p:spPr>
          <a:xfrm>
            <a:off x="5943600" y="2076139"/>
            <a:ext cx="3782530" cy="4052711"/>
          </a:xfrm>
          <a:prstGeom prst="rect">
            <a:avLst/>
          </a:prstGeom>
        </p:spPr>
      </p:pic>
      <p:sp>
        <p:nvSpPr>
          <p:cNvPr id="5" name="Title 1">
            <a:extLst>
              <a:ext uri="{FF2B5EF4-FFF2-40B4-BE49-F238E27FC236}">
                <a16:creationId xmlns:a16="http://schemas.microsoft.com/office/drawing/2014/main" id="{39B078B5-A7E4-4010-A3A0-7715CBD21AF6}"/>
              </a:ext>
            </a:extLst>
          </p:cNvPr>
          <p:cNvSpPr>
            <a:spLocks noGrp="1"/>
          </p:cNvSpPr>
          <p:nvPr>
            <p:ph type="title"/>
          </p:nvPr>
        </p:nvSpPr>
        <p:spPr>
          <a:xfrm>
            <a:off x="2222292" y="304800"/>
            <a:ext cx="7772400" cy="914400"/>
          </a:xfrm>
        </p:spPr>
        <p:txBody>
          <a:bodyPr/>
          <a:lstStyle/>
          <a:p>
            <a:r>
              <a:rPr lang="en-US" sz="3600" b="1" dirty="0">
                <a:latin typeface="Calibri" panose="020F0502020204030204" pitchFamily="34" charset="0"/>
                <a:cs typeface="Calibri" panose="020F0502020204030204" pitchFamily="34" charset="0"/>
              </a:rPr>
              <a:t>Air Toxics</a:t>
            </a:r>
            <a:br>
              <a:rPr lang="en-US" sz="36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(Main Species … many others)</a:t>
            </a:r>
          </a:p>
        </p:txBody>
      </p:sp>
      <p:sp>
        <p:nvSpPr>
          <p:cNvPr id="2" name="TextBox 1">
            <a:extLst>
              <a:ext uri="{FF2B5EF4-FFF2-40B4-BE49-F238E27FC236}">
                <a16:creationId xmlns:a16="http://schemas.microsoft.com/office/drawing/2014/main" id="{792187CC-D1ED-4C4F-80EE-85271C522576}"/>
              </a:ext>
            </a:extLst>
          </p:cNvPr>
          <p:cNvSpPr txBox="1"/>
          <p:nvPr/>
        </p:nvSpPr>
        <p:spPr>
          <a:xfrm>
            <a:off x="3657600" y="2082385"/>
            <a:ext cx="722442" cy="461665"/>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VOC</a:t>
            </a:r>
          </a:p>
        </p:txBody>
      </p:sp>
      <p:sp>
        <p:nvSpPr>
          <p:cNvPr id="7" name="TextBox 6">
            <a:extLst>
              <a:ext uri="{FF2B5EF4-FFF2-40B4-BE49-F238E27FC236}">
                <a16:creationId xmlns:a16="http://schemas.microsoft.com/office/drawing/2014/main" id="{3BADE4E8-658C-407D-97F9-D180E31FFE35}"/>
              </a:ext>
            </a:extLst>
          </p:cNvPr>
          <p:cNvSpPr txBox="1"/>
          <p:nvPr/>
        </p:nvSpPr>
        <p:spPr>
          <a:xfrm>
            <a:off x="3216571" y="2771399"/>
            <a:ext cx="722442" cy="461665"/>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VOC</a:t>
            </a:r>
          </a:p>
        </p:txBody>
      </p:sp>
      <p:sp>
        <p:nvSpPr>
          <p:cNvPr id="9" name="TextBox 8">
            <a:extLst>
              <a:ext uri="{FF2B5EF4-FFF2-40B4-BE49-F238E27FC236}">
                <a16:creationId xmlns:a16="http://schemas.microsoft.com/office/drawing/2014/main" id="{4A9A16B6-DC9B-4501-BBF9-76542B038A00}"/>
              </a:ext>
            </a:extLst>
          </p:cNvPr>
          <p:cNvSpPr txBox="1"/>
          <p:nvPr/>
        </p:nvSpPr>
        <p:spPr>
          <a:xfrm>
            <a:off x="3505200" y="3460413"/>
            <a:ext cx="722442" cy="461665"/>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VOC</a:t>
            </a:r>
          </a:p>
        </p:txBody>
      </p:sp>
      <p:sp>
        <p:nvSpPr>
          <p:cNvPr id="10" name="TextBox 9">
            <a:extLst>
              <a:ext uri="{FF2B5EF4-FFF2-40B4-BE49-F238E27FC236}">
                <a16:creationId xmlns:a16="http://schemas.microsoft.com/office/drawing/2014/main" id="{8084AE10-2C73-4E63-9E2A-4704576E1A07}"/>
              </a:ext>
            </a:extLst>
          </p:cNvPr>
          <p:cNvSpPr txBox="1"/>
          <p:nvPr/>
        </p:nvSpPr>
        <p:spPr>
          <a:xfrm>
            <a:off x="8001000" y="5667185"/>
            <a:ext cx="722442" cy="461665"/>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VOC</a:t>
            </a:r>
          </a:p>
        </p:txBody>
      </p:sp>
      <p:sp>
        <p:nvSpPr>
          <p:cNvPr id="11" name="TextBox 10">
            <a:extLst>
              <a:ext uri="{FF2B5EF4-FFF2-40B4-BE49-F238E27FC236}">
                <a16:creationId xmlns:a16="http://schemas.microsoft.com/office/drawing/2014/main" id="{78BB3CDB-35FB-48F1-9607-FA9BAA01A6B6}"/>
              </a:ext>
            </a:extLst>
          </p:cNvPr>
          <p:cNvSpPr txBox="1"/>
          <p:nvPr/>
        </p:nvSpPr>
        <p:spPr>
          <a:xfrm>
            <a:off x="9141718" y="4083756"/>
            <a:ext cx="722442" cy="461665"/>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VOC</a:t>
            </a:r>
          </a:p>
        </p:txBody>
      </p:sp>
      <p:sp>
        <p:nvSpPr>
          <p:cNvPr id="12" name="TextBox 11">
            <a:extLst>
              <a:ext uri="{FF2B5EF4-FFF2-40B4-BE49-F238E27FC236}">
                <a16:creationId xmlns:a16="http://schemas.microsoft.com/office/drawing/2014/main" id="{3BE90456-3CBE-4AF5-87C2-4093876F8E82}"/>
              </a:ext>
            </a:extLst>
          </p:cNvPr>
          <p:cNvSpPr txBox="1"/>
          <p:nvPr/>
        </p:nvSpPr>
        <p:spPr>
          <a:xfrm>
            <a:off x="8028265" y="2309734"/>
            <a:ext cx="722442" cy="461665"/>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VOC</a:t>
            </a:r>
          </a:p>
        </p:txBody>
      </p:sp>
    </p:spTree>
    <p:extLst>
      <p:ext uri="{BB962C8B-B14F-4D97-AF65-F5344CB8AC3E}">
        <p14:creationId xmlns:p14="http://schemas.microsoft.com/office/powerpoint/2010/main" val="3613271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0CB45-997B-4DEE-A35A-97042881A014}"/>
              </a:ext>
            </a:extLst>
          </p:cNvPr>
          <p:cNvSpPr>
            <a:spLocks noGrp="1"/>
          </p:cNvSpPr>
          <p:nvPr>
            <p:ph idx="1"/>
          </p:nvPr>
        </p:nvSpPr>
        <p:spPr>
          <a:xfrm>
            <a:off x="1697636" y="6438900"/>
            <a:ext cx="8686800" cy="419100"/>
          </a:xfrm>
        </p:spPr>
        <p:txBody>
          <a:bodyPr/>
          <a:lstStyle/>
          <a:p>
            <a:pPr marL="0" indent="0">
              <a:buNone/>
            </a:pPr>
            <a:r>
              <a:rPr lang="en-US" sz="1600" dirty="0">
                <a:latin typeface="Calibri" panose="020F0502020204030204" pitchFamily="34" charset="0"/>
                <a:cs typeface="Calibri" panose="020F0502020204030204" pitchFamily="34" charset="0"/>
                <a:hlinkClick r:id="rId3"/>
              </a:rPr>
              <a:t>https://oehha.ca.gov/air/general-info/toxic-air-contaminant-list-staff-reportsexecutive-summaries</a:t>
            </a: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7BF5C57-818A-4147-A3E4-BE7FDA6BEF9D}"/>
              </a:ext>
            </a:extLst>
          </p:cNvPr>
          <p:cNvPicPr>
            <a:picLocks noChangeAspect="1"/>
          </p:cNvPicPr>
          <p:nvPr/>
        </p:nvPicPr>
        <p:blipFill rotWithShape="1">
          <a:blip r:embed="rId4"/>
          <a:srcRect l="4592" t="57834" r="80102" b="5363"/>
          <a:stretch/>
        </p:blipFill>
        <p:spPr>
          <a:xfrm>
            <a:off x="1717624" y="2057401"/>
            <a:ext cx="2997897" cy="4052711"/>
          </a:xfrm>
          <a:prstGeom prst="rect">
            <a:avLst/>
          </a:prstGeom>
        </p:spPr>
      </p:pic>
      <p:pic>
        <p:nvPicPr>
          <p:cNvPr id="8" name="Picture 7">
            <a:extLst>
              <a:ext uri="{FF2B5EF4-FFF2-40B4-BE49-F238E27FC236}">
                <a16:creationId xmlns:a16="http://schemas.microsoft.com/office/drawing/2014/main" id="{C64C0B20-6E74-4D46-9A1A-E0643B330150}"/>
              </a:ext>
            </a:extLst>
          </p:cNvPr>
          <p:cNvPicPr>
            <a:picLocks noChangeAspect="1"/>
          </p:cNvPicPr>
          <p:nvPr/>
        </p:nvPicPr>
        <p:blipFill rotWithShape="1">
          <a:blip r:embed="rId5"/>
          <a:srcRect l="4167" t="23625" r="76667" b="39850"/>
          <a:stretch/>
        </p:blipFill>
        <p:spPr>
          <a:xfrm>
            <a:off x="5943600" y="2076139"/>
            <a:ext cx="3782530" cy="4052711"/>
          </a:xfrm>
          <a:prstGeom prst="rect">
            <a:avLst/>
          </a:prstGeom>
        </p:spPr>
      </p:pic>
      <p:sp>
        <p:nvSpPr>
          <p:cNvPr id="5" name="Title 1">
            <a:extLst>
              <a:ext uri="{FF2B5EF4-FFF2-40B4-BE49-F238E27FC236}">
                <a16:creationId xmlns:a16="http://schemas.microsoft.com/office/drawing/2014/main" id="{39B078B5-A7E4-4010-A3A0-7715CBD21AF6}"/>
              </a:ext>
            </a:extLst>
          </p:cNvPr>
          <p:cNvSpPr>
            <a:spLocks noGrp="1"/>
          </p:cNvSpPr>
          <p:nvPr>
            <p:ph type="title"/>
          </p:nvPr>
        </p:nvSpPr>
        <p:spPr>
          <a:xfrm>
            <a:off x="2222292" y="304800"/>
            <a:ext cx="7772400" cy="914400"/>
          </a:xfrm>
        </p:spPr>
        <p:txBody>
          <a:bodyPr/>
          <a:lstStyle/>
          <a:p>
            <a:r>
              <a:rPr lang="en-US" sz="3600" b="1" dirty="0">
                <a:latin typeface="Calibri" panose="020F0502020204030204" pitchFamily="34" charset="0"/>
                <a:cs typeface="Calibri" panose="020F0502020204030204" pitchFamily="34" charset="0"/>
              </a:rPr>
              <a:t>Air Toxics</a:t>
            </a:r>
            <a:br>
              <a:rPr lang="en-US" sz="36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(Main Species … many others)</a:t>
            </a:r>
          </a:p>
        </p:txBody>
      </p:sp>
      <p:sp>
        <p:nvSpPr>
          <p:cNvPr id="7" name="TextBox 6">
            <a:extLst>
              <a:ext uri="{FF2B5EF4-FFF2-40B4-BE49-F238E27FC236}">
                <a16:creationId xmlns:a16="http://schemas.microsoft.com/office/drawing/2014/main" id="{BE5A823A-CC48-4596-BEFF-5BAAA25E57DD}"/>
              </a:ext>
            </a:extLst>
          </p:cNvPr>
          <p:cNvSpPr txBox="1"/>
          <p:nvPr/>
        </p:nvSpPr>
        <p:spPr>
          <a:xfrm>
            <a:off x="7021406" y="4740386"/>
            <a:ext cx="916598" cy="461665"/>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Metal</a:t>
            </a:r>
          </a:p>
        </p:txBody>
      </p:sp>
      <p:sp>
        <p:nvSpPr>
          <p:cNvPr id="10" name="TextBox 9">
            <a:extLst>
              <a:ext uri="{FF2B5EF4-FFF2-40B4-BE49-F238E27FC236}">
                <a16:creationId xmlns:a16="http://schemas.microsoft.com/office/drawing/2014/main" id="{9250AD73-56A7-4A5B-86CF-632D6EEB6181}"/>
              </a:ext>
            </a:extLst>
          </p:cNvPr>
          <p:cNvSpPr txBox="1"/>
          <p:nvPr/>
        </p:nvSpPr>
        <p:spPr>
          <a:xfrm>
            <a:off x="3048000" y="3857031"/>
            <a:ext cx="916598" cy="461665"/>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Metal</a:t>
            </a:r>
          </a:p>
        </p:txBody>
      </p:sp>
      <p:sp>
        <p:nvSpPr>
          <p:cNvPr id="11" name="TextBox 10">
            <a:extLst>
              <a:ext uri="{FF2B5EF4-FFF2-40B4-BE49-F238E27FC236}">
                <a16:creationId xmlns:a16="http://schemas.microsoft.com/office/drawing/2014/main" id="{CDACB998-C225-4B26-8E84-ECD04F98EDEB}"/>
              </a:ext>
            </a:extLst>
          </p:cNvPr>
          <p:cNvSpPr txBox="1"/>
          <p:nvPr/>
        </p:nvSpPr>
        <p:spPr>
          <a:xfrm>
            <a:off x="7898023" y="3395366"/>
            <a:ext cx="916598" cy="461665"/>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Metal</a:t>
            </a:r>
          </a:p>
        </p:txBody>
      </p:sp>
      <p:sp>
        <p:nvSpPr>
          <p:cNvPr id="12" name="TextBox 11">
            <a:extLst>
              <a:ext uri="{FF2B5EF4-FFF2-40B4-BE49-F238E27FC236}">
                <a16:creationId xmlns:a16="http://schemas.microsoft.com/office/drawing/2014/main" id="{E0F6CF59-55E5-4B44-9CB0-175F406DB809}"/>
              </a:ext>
            </a:extLst>
          </p:cNvPr>
          <p:cNvSpPr txBox="1"/>
          <p:nvPr/>
        </p:nvSpPr>
        <p:spPr>
          <a:xfrm>
            <a:off x="8161970" y="3021629"/>
            <a:ext cx="916598" cy="461665"/>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Metal</a:t>
            </a:r>
          </a:p>
        </p:txBody>
      </p:sp>
      <p:sp>
        <p:nvSpPr>
          <p:cNvPr id="13" name="TextBox 12">
            <a:extLst>
              <a:ext uri="{FF2B5EF4-FFF2-40B4-BE49-F238E27FC236}">
                <a16:creationId xmlns:a16="http://schemas.microsoft.com/office/drawing/2014/main" id="{2B7D99E3-2917-4CAC-89CC-A49944FCF3B6}"/>
              </a:ext>
            </a:extLst>
          </p:cNvPr>
          <p:cNvSpPr txBox="1"/>
          <p:nvPr/>
        </p:nvSpPr>
        <p:spPr>
          <a:xfrm>
            <a:off x="8620465" y="2667001"/>
            <a:ext cx="916598" cy="461665"/>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Metal</a:t>
            </a:r>
          </a:p>
        </p:txBody>
      </p:sp>
    </p:spTree>
    <p:extLst>
      <p:ext uri="{BB962C8B-B14F-4D97-AF65-F5344CB8AC3E}">
        <p14:creationId xmlns:p14="http://schemas.microsoft.com/office/powerpoint/2010/main" val="3050261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0CB45-997B-4DEE-A35A-97042881A014}"/>
              </a:ext>
            </a:extLst>
          </p:cNvPr>
          <p:cNvSpPr>
            <a:spLocks noGrp="1"/>
          </p:cNvSpPr>
          <p:nvPr>
            <p:ph idx="1"/>
          </p:nvPr>
        </p:nvSpPr>
        <p:spPr>
          <a:xfrm>
            <a:off x="1697636" y="6438900"/>
            <a:ext cx="8686800" cy="419100"/>
          </a:xfrm>
        </p:spPr>
        <p:txBody>
          <a:bodyPr/>
          <a:lstStyle/>
          <a:p>
            <a:pPr marL="0" indent="0">
              <a:buNone/>
            </a:pPr>
            <a:r>
              <a:rPr lang="en-US" sz="1600" dirty="0">
                <a:latin typeface="Calibri" panose="020F0502020204030204" pitchFamily="34" charset="0"/>
                <a:cs typeface="Calibri" panose="020F0502020204030204" pitchFamily="34" charset="0"/>
                <a:hlinkClick r:id="rId3"/>
              </a:rPr>
              <a:t>https://oehha.ca.gov/air/general-info/toxic-air-contaminant-list-staff-reportsexecutive-summaries</a:t>
            </a: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7BF5C57-818A-4147-A3E4-BE7FDA6BEF9D}"/>
              </a:ext>
            </a:extLst>
          </p:cNvPr>
          <p:cNvPicPr>
            <a:picLocks noChangeAspect="1"/>
          </p:cNvPicPr>
          <p:nvPr/>
        </p:nvPicPr>
        <p:blipFill rotWithShape="1">
          <a:blip r:embed="rId4"/>
          <a:srcRect l="4592" t="57834" r="80102" b="5363"/>
          <a:stretch/>
        </p:blipFill>
        <p:spPr>
          <a:xfrm>
            <a:off x="1717624" y="2057401"/>
            <a:ext cx="2997897" cy="4052711"/>
          </a:xfrm>
          <a:prstGeom prst="rect">
            <a:avLst/>
          </a:prstGeom>
        </p:spPr>
      </p:pic>
      <p:pic>
        <p:nvPicPr>
          <p:cNvPr id="8" name="Picture 7">
            <a:extLst>
              <a:ext uri="{FF2B5EF4-FFF2-40B4-BE49-F238E27FC236}">
                <a16:creationId xmlns:a16="http://schemas.microsoft.com/office/drawing/2014/main" id="{C64C0B20-6E74-4D46-9A1A-E0643B330150}"/>
              </a:ext>
            </a:extLst>
          </p:cNvPr>
          <p:cNvPicPr>
            <a:picLocks noChangeAspect="1"/>
          </p:cNvPicPr>
          <p:nvPr/>
        </p:nvPicPr>
        <p:blipFill rotWithShape="1">
          <a:blip r:embed="rId5"/>
          <a:srcRect l="4167" t="23625" r="76667" b="39850"/>
          <a:stretch/>
        </p:blipFill>
        <p:spPr>
          <a:xfrm>
            <a:off x="5943600" y="2076139"/>
            <a:ext cx="3782530" cy="4052711"/>
          </a:xfrm>
          <a:prstGeom prst="rect">
            <a:avLst/>
          </a:prstGeom>
        </p:spPr>
      </p:pic>
      <p:sp>
        <p:nvSpPr>
          <p:cNvPr id="5" name="Title 1">
            <a:extLst>
              <a:ext uri="{FF2B5EF4-FFF2-40B4-BE49-F238E27FC236}">
                <a16:creationId xmlns:a16="http://schemas.microsoft.com/office/drawing/2014/main" id="{39B078B5-A7E4-4010-A3A0-7715CBD21AF6}"/>
              </a:ext>
            </a:extLst>
          </p:cNvPr>
          <p:cNvSpPr>
            <a:spLocks noGrp="1"/>
          </p:cNvSpPr>
          <p:nvPr>
            <p:ph type="title"/>
          </p:nvPr>
        </p:nvSpPr>
        <p:spPr>
          <a:xfrm>
            <a:off x="2222292" y="304800"/>
            <a:ext cx="7772400" cy="914400"/>
          </a:xfrm>
        </p:spPr>
        <p:txBody>
          <a:bodyPr/>
          <a:lstStyle/>
          <a:p>
            <a:r>
              <a:rPr lang="en-US" sz="3600" b="1" dirty="0">
                <a:latin typeface="Calibri" panose="020F0502020204030204" pitchFamily="34" charset="0"/>
                <a:cs typeface="Calibri" panose="020F0502020204030204" pitchFamily="34" charset="0"/>
              </a:rPr>
              <a:t>Air Toxics</a:t>
            </a:r>
            <a:br>
              <a:rPr lang="en-US" sz="36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(Main Species … many others)</a:t>
            </a:r>
          </a:p>
        </p:txBody>
      </p:sp>
      <p:sp>
        <p:nvSpPr>
          <p:cNvPr id="10" name="TextBox 9">
            <a:extLst>
              <a:ext uri="{FF2B5EF4-FFF2-40B4-BE49-F238E27FC236}">
                <a16:creationId xmlns:a16="http://schemas.microsoft.com/office/drawing/2014/main" id="{CEF70DFC-2805-4FA3-92F3-464AE4048E98}"/>
              </a:ext>
            </a:extLst>
          </p:cNvPr>
          <p:cNvSpPr txBox="1"/>
          <p:nvPr/>
        </p:nvSpPr>
        <p:spPr>
          <a:xfrm>
            <a:off x="3559054" y="5122796"/>
            <a:ext cx="1524776" cy="461665"/>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Particulate</a:t>
            </a:r>
          </a:p>
        </p:txBody>
      </p:sp>
      <p:sp>
        <p:nvSpPr>
          <p:cNvPr id="14" name="TextBox 13">
            <a:extLst>
              <a:ext uri="{FF2B5EF4-FFF2-40B4-BE49-F238E27FC236}">
                <a16:creationId xmlns:a16="http://schemas.microsoft.com/office/drawing/2014/main" id="{822A61B2-C8F8-40A6-AC5A-E835FC85B472}"/>
              </a:ext>
            </a:extLst>
          </p:cNvPr>
          <p:cNvSpPr txBox="1"/>
          <p:nvPr/>
        </p:nvSpPr>
        <p:spPr>
          <a:xfrm>
            <a:off x="3770307" y="3136553"/>
            <a:ext cx="1524776" cy="461665"/>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Particulate</a:t>
            </a:r>
          </a:p>
        </p:txBody>
      </p:sp>
      <p:sp>
        <p:nvSpPr>
          <p:cNvPr id="9" name="TextBox 8">
            <a:extLst>
              <a:ext uri="{FF2B5EF4-FFF2-40B4-BE49-F238E27FC236}">
                <a16:creationId xmlns:a16="http://schemas.microsoft.com/office/drawing/2014/main" id="{32D40E57-4742-4BFE-9F78-E44449F5D519}"/>
              </a:ext>
            </a:extLst>
          </p:cNvPr>
          <p:cNvSpPr txBox="1"/>
          <p:nvPr/>
        </p:nvSpPr>
        <p:spPr>
          <a:xfrm>
            <a:off x="4094566" y="4472864"/>
            <a:ext cx="1524776" cy="461665"/>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Particulate</a:t>
            </a:r>
          </a:p>
        </p:txBody>
      </p:sp>
      <p:sp>
        <p:nvSpPr>
          <p:cNvPr id="11" name="TextBox 10">
            <a:extLst>
              <a:ext uri="{FF2B5EF4-FFF2-40B4-BE49-F238E27FC236}">
                <a16:creationId xmlns:a16="http://schemas.microsoft.com/office/drawing/2014/main" id="{71936CEC-1DB8-45FD-AB49-266FBC266B58}"/>
              </a:ext>
            </a:extLst>
          </p:cNvPr>
          <p:cNvSpPr txBox="1"/>
          <p:nvPr/>
        </p:nvSpPr>
        <p:spPr>
          <a:xfrm>
            <a:off x="7996284" y="4397294"/>
            <a:ext cx="1524776" cy="461665"/>
          </a:xfrm>
          <a:prstGeom prst="rect">
            <a:avLst/>
          </a:prstGeom>
          <a:noFill/>
        </p:spPr>
        <p:txBody>
          <a:bodyPr wrap="none" rtlCol="0">
            <a:spAutoFit/>
          </a:bodyPr>
          <a:lstStyle/>
          <a:p>
            <a:r>
              <a:rPr lang="en-US" dirty="0">
                <a:solidFill>
                  <a:srgbClr val="FF0000"/>
                </a:solidFill>
                <a:latin typeface="Calibri" panose="020F0502020204030204" pitchFamily="34" charset="0"/>
                <a:cs typeface="Calibri" panose="020F0502020204030204" pitchFamily="34" charset="0"/>
              </a:rPr>
              <a:t>Particulate</a:t>
            </a:r>
          </a:p>
        </p:txBody>
      </p:sp>
    </p:spTree>
    <p:extLst>
      <p:ext uri="{BB962C8B-B14F-4D97-AF65-F5344CB8AC3E}">
        <p14:creationId xmlns:p14="http://schemas.microsoft.com/office/powerpoint/2010/main" val="2636128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F204D-C046-4F27-9F3C-70C24C23D850}"/>
              </a:ext>
            </a:extLst>
          </p:cNvPr>
          <p:cNvSpPr>
            <a:spLocks noGrp="1"/>
          </p:cNvSpPr>
          <p:nvPr>
            <p:ph idx="1"/>
          </p:nvPr>
        </p:nvSpPr>
        <p:spPr>
          <a:xfrm>
            <a:off x="838200" y="1524000"/>
            <a:ext cx="10744200" cy="4114800"/>
          </a:xfrm>
        </p:spPr>
        <p:txBody>
          <a:bodyPr/>
          <a:lstStyle/>
          <a:p>
            <a:r>
              <a:rPr lang="en-US" b="1" dirty="0">
                <a:latin typeface="Calibri" panose="020F0502020204030204" pitchFamily="34" charset="0"/>
                <a:cs typeface="Calibri" panose="020F0502020204030204" pitchFamily="34" charset="0"/>
              </a:rPr>
              <a:t>VOCs</a:t>
            </a:r>
          </a:p>
          <a:p>
            <a:pPr lvl="1"/>
            <a:r>
              <a:rPr lang="en-US" sz="2000" dirty="0">
                <a:latin typeface="Calibri" panose="020F0502020204030204" pitchFamily="34" charset="0"/>
                <a:cs typeface="Calibri" panose="020F0502020204030204" pitchFamily="34" charset="0"/>
              </a:rPr>
              <a:t>“BTEX” complex: Benzene, Toluene, Ethylene, Xylene</a:t>
            </a:r>
          </a:p>
          <a:p>
            <a:pPr lvl="1"/>
            <a:r>
              <a:rPr lang="en-US" sz="2000" dirty="0">
                <a:latin typeface="Calibri" panose="020F0502020204030204" pitchFamily="34" charset="0"/>
                <a:cs typeface="Calibri" panose="020F0502020204030204" pitchFamily="34" charset="0"/>
              </a:rPr>
              <a:t>Aldehydes (Formaldehyde, Acetaldehydes)</a:t>
            </a:r>
          </a:p>
          <a:p>
            <a:pPr lvl="1"/>
            <a:r>
              <a:rPr lang="en-US" sz="2000" dirty="0">
                <a:latin typeface="Calibri" panose="020F0502020204030204" pitchFamily="34" charset="0"/>
                <a:cs typeface="Calibri" panose="020F0502020204030204" pitchFamily="34" charset="0"/>
              </a:rPr>
              <a:t>Various chlorinated species (e.g. Vinyl Chloride)</a:t>
            </a:r>
          </a:p>
          <a:p>
            <a:r>
              <a:rPr lang="en-US" b="1" dirty="0">
                <a:latin typeface="Calibri" panose="020F0502020204030204" pitchFamily="34" charset="0"/>
                <a:cs typeface="Calibri" panose="020F0502020204030204" pitchFamily="34" charset="0"/>
              </a:rPr>
              <a:t>Fine Particulate</a:t>
            </a:r>
          </a:p>
          <a:p>
            <a:pPr lvl="1"/>
            <a:r>
              <a:rPr lang="en-US" sz="2000" dirty="0">
                <a:latin typeface="Calibri" panose="020F0502020204030204" pitchFamily="34" charset="0"/>
                <a:cs typeface="Calibri" panose="020F0502020204030204" pitchFamily="34" charset="0"/>
              </a:rPr>
              <a:t>Diesel Exhaust / Diesel Particulate Matter (DPM)</a:t>
            </a:r>
          </a:p>
          <a:p>
            <a:pPr lvl="1"/>
            <a:r>
              <a:rPr lang="en-US" sz="2000" dirty="0">
                <a:latin typeface="Calibri" panose="020F0502020204030204" pitchFamily="34" charset="0"/>
                <a:cs typeface="Calibri" panose="020F0502020204030204" pitchFamily="34" charset="0"/>
              </a:rPr>
              <a:t>Benzopyrenes</a:t>
            </a:r>
          </a:p>
          <a:p>
            <a:pPr lvl="1"/>
            <a:r>
              <a:rPr lang="en-US" sz="2000" dirty="0">
                <a:latin typeface="Calibri" panose="020F0502020204030204" pitchFamily="34" charset="0"/>
                <a:cs typeface="Calibri" panose="020F0502020204030204" pitchFamily="34" charset="0"/>
              </a:rPr>
              <a:t>Dioxins (PCBs, PCDs)</a:t>
            </a:r>
          </a:p>
          <a:p>
            <a:r>
              <a:rPr lang="en-US" b="1" dirty="0">
                <a:latin typeface="Calibri" panose="020F0502020204030204" pitchFamily="34" charset="0"/>
                <a:cs typeface="Calibri" panose="020F0502020204030204" pitchFamily="34" charset="0"/>
              </a:rPr>
              <a:t>Metals</a:t>
            </a:r>
          </a:p>
          <a:p>
            <a:pPr lvl="1"/>
            <a:r>
              <a:rPr lang="en-US" sz="2000" dirty="0">
                <a:latin typeface="Calibri" panose="020F0502020204030204" pitchFamily="34" charset="0"/>
                <a:cs typeface="Calibri" panose="020F0502020204030204" pitchFamily="34" charset="0"/>
              </a:rPr>
              <a:t>Hexavalent Chromium especially</a:t>
            </a:r>
          </a:p>
          <a:p>
            <a:pPr lvl="1"/>
            <a:r>
              <a:rPr lang="en-US" sz="2000" dirty="0">
                <a:latin typeface="Calibri" panose="020F0502020204030204" pitchFamily="34" charset="0"/>
                <a:cs typeface="Calibri" panose="020F0502020204030204" pitchFamily="34" charset="0"/>
              </a:rPr>
              <a:t>Others: Nickel, Cadmium, Lead</a:t>
            </a:r>
          </a:p>
          <a:p>
            <a:endParaRPr lang="en-US" dirty="0"/>
          </a:p>
        </p:txBody>
      </p:sp>
      <p:sp>
        <p:nvSpPr>
          <p:cNvPr id="4" name="Title 1">
            <a:extLst>
              <a:ext uri="{FF2B5EF4-FFF2-40B4-BE49-F238E27FC236}">
                <a16:creationId xmlns:a16="http://schemas.microsoft.com/office/drawing/2014/main" id="{4010621D-4EDF-45DD-997A-240ECF516E52}"/>
              </a:ext>
            </a:extLst>
          </p:cNvPr>
          <p:cNvSpPr>
            <a:spLocks noGrp="1"/>
          </p:cNvSpPr>
          <p:nvPr>
            <p:ph type="title"/>
          </p:nvPr>
        </p:nvSpPr>
        <p:spPr>
          <a:xfrm>
            <a:off x="2222292" y="304800"/>
            <a:ext cx="7772400" cy="914400"/>
          </a:xfrm>
        </p:spPr>
        <p:txBody>
          <a:bodyPr/>
          <a:lstStyle/>
          <a:p>
            <a:r>
              <a:rPr lang="en-US" sz="3600" b="1" dirty="0">
                <a:latin typeface="Calibri" panose="020F0502020204030204" pitchFamily="34" charset="0"/>
                <a:cs typeface="Calibri" panose="020F0502020204030204" pitchFamily="34" charset="0"/>
              </a:rPr>
              <a:t>Air Toxics</a:t>
            </a:r>
            <a:br>
              <a:rPr lang="en-US" sz="36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(Main Species Classifications)</a:t>
            </a:r>
          </a:p>
        </p:txBody>
      </p:sp>
    </p:spTree>
    <p:extLst>
      <p:ext uri="{BB962C8B-B14F-4D97-AF65-F5344CB8AC3E}">
        <p14:creationId xmlns:p14="http://schemas.microsoft.com/office/powerpoint/2010/main" val="311080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304800" y="1288394"/>
            <a:ext cx="10515600" cy="1295400"/>
          </a:xfrm>
        </p:spPr>
        <p:txBody>
          <a:bodyPr>
            <a:noAutofit/>
          </a:bodyPr>
          <a:lstStyle/>
          <a:p>
            <a:pPr marL="0" indent="0">
              <a:lnSpc>
                <a:spcPct val="100000"/>
              </a:lnSpc>
              <a:spcBef>
                <a:spcPts val="1200"/>
              </a:spcBef>
              <a:buNone/>
            </a:pPr>
            <a:r>
              <a:rPr lang="en-US" b="1" dirty="0"/>
              <a:t>Lecture 11: </a:t>
            </a:r>
            <a:r>
              <a:rPr lang="en-US" dirty="0"/>
              <a:t>Local-Scale Air Pollution &amp; Air Toxics</a:t>
            </a:r>
          </a:p>
          <a:p>
            <a:pPr marL="0" indent="0">
              <a:lnSpc>
                <a:spcPct val="100000"/>
              </a:lnSpc>
              <a:spcBef>
                <a:spcPts val="1200"/>
              </a:spcBef>
              <a:buNone/>
            </a:pPr>
            <a:r>
              <a:rPr lang="en-US" b="1" dirty="0"/>
              <a:t>Lecture 12: </a:t>
            </a:r>
            <a:r>
              <a:rPr lang="en-US" dirty="0"/>
              <a:t>Indoor Air Pollution</a:t>
            </a:r>
          </a:p>
          <a:p>
            <a:pPr marL="0" indent="0">
              <a:lnSpc>
                <a:spcPct val="100000"/>
              </a:lnSpc>
              <a:spcBef>
                <a:spcPts val="1200"/>
              </a:spcBef>
              <a:buNone/>
            </a:pPr>
            <a:endParaRPr lang="en-US" b="1" dirty="0"/>
          </a:p>
          <a:p>
            <a:pPr marL="0" indent="0">
              <a:lnSpc>
                <a:spcPct val="100000"/>
              </a:lnSpc>
              <a:spcBef>
                <a:spcPts val="1200"/>
              </a:spcBef>
              <a:buNone/>
            </a:pPr>
            <a:endParaRPr lang="en-US" b="1" dirty="0"/>
          </a:p>
          <a:p>
            <a:pPr marL="0" indent="0">
              <a:lnSpc>
                <a:spcPct val="100000"/>
              </a:lnSpc>
              <a:spcBef>
                <a:spcPts val="1200"/>
              </a:spcBef>
              <a:buNone/>
            </a:pPr>
            <a:r>
              <a:rPr lang="en-US" b="1" dirty="0"/>
              <a:t>Motivation … </a:t>
            </a:r>
          </a:p>
          <a:p>
            <a:pPr marL="0" indent="0">
              <a:lnSpc>
                <a:spcPct val="100000"/>
              </a:lnSpc>
              <a:spcBef>
                <a:spcPts val="1200"/>
              </a:spcBef>
              <a:buNone/>
            </a:pPr>
            <a:r>
              <a:rPr lang="en-US" i="1" dirty="0"/>
              <a:t>To learn about aspects of air pollution that affect more at the </a:t>
            </a:r>
            <a:r>
              <a:rPr lang="en-US" i="1" u="sng" dirty="0"/>
              <a:t>individual</a:t>
            </a:r>
            <a:r>
              <a:rPr lang="en-US" i="1" dirty="0"/>
              <a:t> rather than population level.</a:t>
            </a:r>
          </a:p>
        </p:txBody>
      </p:sp>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275095" y="381000"/>
            <a:ext cx="10515600" cy="716893"/>
          </a:xfrm>
        </p:spPr>
        <p:txBody>
          <a:bodyPr>
            <a:normAutofit/>
          </a:bodyPr>
          <a:lstStyle/>
          <a:p>
            <a:r>
              <a:rPr lang="en-US" sz="3600" b="1" dirty="0"/>
              <a:t>Module 5: Local &amp; Indoor Air Pollution</a:t>
            </a:r>
          </a:p>
        </p:txBody>
      </p:sp>
    </p:spTree>
    <p:extLst>
      <p:ext uri="{BB962C8B-B14F-4D97-AF65-F5344CB8AC3E}">
        <p14:creationId xmlns:p14="http://schemas.microsoft.com/office/powerpoint/2010/main" val="1727170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EDCB-0C62-4743-B385-D9D321F69C40}"/>
              </a:ext>
            </a:extLst>
          </p:cNvPr>
          <p:cNvSpPr>
            <a:spLocks noGrp="1"/>
          </p:cNvSpPr>
          <p:nvPr>
            <p:ph type="title"/>
          </p:nvPr>
        </p:nvSpPr>
        <p:spPr>
          <a:xfrm>
            <a:off x="2155642" y="762000"/>
            <a:ext cx="7772400" cy="533400"/>
          </a:xfrm>
        </p:spPr>
        <p:txBody>
          <a:bodyPr/>
          <a:lstStyle/>
          <a:p>
            <a:r>
              <a:rPr lang="en-US" dirty="0">
                <a:latin typeface="Calibri" panose="020F0502020204030204" pitchFamily="34" charset="0"/>
                <a:cs typeface="Calibri" panose="020F0502020204030204" pitchFamily="34" charset="0"/>
              </a:rPr>
              <a:t>MATES-IV</a:t>
            </a:r>
            <a:br>
              <a:rPr lang="en-US"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(Multiple Air Toxics Exposure Study)</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(Metro Los Angeles, July 2012 – June 2013)</a:t>
            </a:r>
          </a:p>
        </p:txBody>
      </p:sp>
      <p:pic>
        <p:nvPicPr>
          <p:cNvPr id="7" name="Picture 6">
            <a:extLst>
              <a:ext uri="{FF2B5EF4-FFF2-40B4-BE49-F238E27FC236}">
                <a16:creationId xmlns:a16="http://schemas.microsoft.com/office/drawing/2014/main" id="{D873CB10-0A01-4CB0-A8A2-BE2994E457C5}"/>
              </a:ext>
            </a:extLst>
          </p:cNvPr>
          <p:cNvPicPr>
            <a:picLocks noChangeAspect="1"/>
          </p:cNvPicPr>
          <p:nvPr/>
        </p:nvPicPr>
        <p:blipFill>
          <a:blip r:embed="rId3"/>
          <a:stretch>
            <a:fillRect/>
          </a:stretch>
        </p:blipFill>
        <p:spPr>
          <a:xfrm>
            <a:off x="1647111" y="2316854"/>
            <a:ext cx="3776340" cy="3245745"/>
          </a:xfrm>
          <a:prstGeom prst="rect">
            <a:avLst/>
          </a:prstGeom>
        </p:spPr>
      </p:pic>
      <p:pic>
        <p:nvPicPr>
          <p:cNvPr id="5" name="Picture 4">
            <a:extLst>
              <a:ext uri="{FF2B5EF4-FFF2-40B4-BE49-F238E27FC236}">
                <a16:creationId xmlns:a16="http://schemas.microsoft.com/office/drawing/2014/main" id="{3FA6F075-36BC-453D-AC4B-0A624FAF8EE6}"/>
              </a:ext>
            </a:extLst>
          </p:cNvPr>
          <p:cNvPicPr>
            <a:picLocks noChangeAspect="1"/>
          </p:cNvPicPr>
          <p:nvPr/>
        </p:nvPicPr>
        <p:blipFill rotWithShape="1">
          <a:blip r:embed="rId4"/>
          <a:srcRect l="8094" t="23766" r="35453" b="17643"/>
          <a:stretch/>
        </p:blipFill>
        <p:spPr>
          <a:xfrm>
            <a:off x="5486400" y="2298523"/>
            <a:ext cx="5036005" cy="3264077"/>
          </a:xfrm>
          <a:prstGeom prst="rect">
            <a:avLst/>
          </a:prstGeom>
        </p:spPr>
      </p:pic>
      <p:sp>
        <p:nvSpPr>
          <p:cNvPr id="3" name="Rectangle 2">
            <a:extLst>
              <a:ext uri="{FF2B5EF4-FFF2-40B4-BE49-F238E27FC236}">
                <a16:creationId xmlns:a16="http://schemas.microsoft.com/office/drawing/2014/main" id="{414E4F7D-7326-465D-80DD-7BA89397CC9D}"/>
              </a:ext>
            </a:extLst>
          </p:cNvPr>
          <p:cNvSpPr/>
          <p:nvPr/>
        </p:nvSpPr>
        <p:spPr>
          <a:xfrm>
            <a:off x="1670154" y="6425049"/>
            <a:ext cx="8743376" cy="338554"/>
          </a:xfrm>
          <a:prstGeom prst="rect">
            <a:avLst/>
          </a:prstGeom>
          <a:solidFill>
            <a:schemeClr val="bg1"/>
          </a:solidFill>
        </p:spPr>
        <p:txBody>
          <a:bodyPr wrap="square">
            <a:spAutoFit/>
          </a:bodyPr>
          <a:lstStyle/>
          <a:p>
            <a:r>
              <a:rPr lang="en-US" sz="1600" dirty="0">
                <a:latin typeface="Calibri" panose="020F0502020204030204" pitchFamily="34" charset="0"/>
                <a:cs typeface="Calibri" panose="020F0502020204030204" pitchFamily="34" charset="0"/>
              </a:rPr>
              <a:t>http://www.aqmd.gov/home/air-quality/air-quality-studies/health-studies/mates-iv</a:t>
            </a:r>
          </a:p>
        </p:txBody>
      </p:sp>
    </p:spTree>
    <p:extLst>
      <p:ext uri="{BB962C8B-B14F-4D97-AF65-F5344CB8AC3E}">
        <p14:creationId xmlns:p14="http://schemas.microsoft.com/office/powerpoint/2010/main" val="1749001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C172D3-23EF-46E6-80AA-A5AE5F90A332}"/>
              </a:ext>
            </a:extLst>
          </p:cNvPr>
          <p:cNvPicPr>
            <a:picLocks noChangeAspect="1"/>
          </p:cNvPicPr>
          <p:nvPr/>
        </p:nvPicPr>
        <p:blipFill rotWithShape="1">
          <a:blip r:embed="rId3"/>
          <a:srcRect l="11651" t="16926" r="39375" b="21156"/>
          <a:stretch/>
        </p:blipFill>
        <p:spPr>
          <a:xfrm>
            <a:off x="480448" y="1143000"/>
            <a:ext cx="6096000" cy="4717831"/>
          </a:xfrm>
          <a:prstGeom prst="rect">
            <a:avLst/>
          </a:prstGeom>
        </p:spPr>
      </p:pic>
      <p:sp>
        <p:nvSpPr>
          <p:cNvPr id="7" name="Oval 6">
            <a:extLst>
              <a:ext uri="{FF2B5EF4-FFF2-40B4-BE49-F238E27FC236}">
                <a16:creationId xmlns:a16="http://schemas.microsoft.com/office/drawing/2014/main" id="{32CC7C78-2772-466F-8097-AB2EC9CE0CE7}"/>
              </a:ext>
            </a:extLst>
          </p:cNvPr>
          <p:cNvSpPr/>
          <p:nvPr/>
        </p:nvSpPr>
        <p:spPr>
          <a:xfrm>
            <a:off x="1547248" y="4417252"/>
            <a:ext cx="10668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imes New Roman"/>
            </a:endParaRPr>
          </a:p>
        </p:txBody>
      </p:sp>
      <p:sp>
        <p:nvSpPr>
          <p:cNvPr id="8" name="TextBox 7">
            <a:extLst>
              <a:ext uri="{FF2B5EF4-FFF2-40B4-BE49-F238E27FC236}">
                <a16:creationId xmlns:a16="http://schemas.microsoft.com/office/drawing/2014/main" id="{0E8EBFEC-C16B-4151-AA75-72030BCDE5D0}"/>
              </a:ext>
            </a:extLst>
          </p:cNvPr>
          <p:cNvSpPr txBox="1"/>
          <p:nvPr/>
        </p:nvSpPr>
        <p:spPr>
          <a:xfrm>
            <a:off x="2128756" y="5093894"/>
            <a:ext cx="1518364" cy="461665"/>
          </a:xfrm>
          <a:prstGeom prst="rect">
            <a:avLst/>
          </a:prstGeom>
          <a:noFill/>
        </p:spPr>
        <p:txBody>
          <a:bodyPr wrap="none" rtlCol="0">
            <a:spAutoFit/>
          </a:bodyPr>
          <a:lstStyle/>
          <a:p>
            <a:r>
              <a:rPr lang="en-US" dirty="0">
                <a:solidFill>
                  <a:srgbClr val="000000"/>
                </a:solidFill>
                <a:highlight>
                  <a:srgbClr val="FFFF00"/>
                </a:highlight>
              </a:rPr>
              <a:t>Port of LA</a:t>
            </a:r>
          </a:p>
        </p:txBody>
      </p:sp>
      <p:sp>
        <p:nvSpPr>
          <p:cNvPr id="9" name="TextBox 8">
            <a:extLst>
              <a:ext uri="{FF2B5EF4-FFF2-40B4-BE49-F238E27FC236}">
                <a16:creationId xmlns:a16="http://schemas.microsoft.com/office/drawing/2014/main" id="{6455F6E2-8668-416C-A335-7FC1C05715A3}"/>
              </a:ext>
            </a:extLst>
          </p:cNvPr>
          <p:cNvSpPr txBox="1"/>
          <p:nvPr/>
        </p:nvSpPr>
        <p:spPr>
          <a:xfrm rot="2671857">
            <a:off x="1652889" y="3176977"/>
            <a:ext cx="1922321" cy="369332"/>
          </a:xfrm>
          <a:prstGeom prst="rect">
            <a:avLst/>
          </a:prstGeom>
          <a:noFill/>
        </p:spPr>
        <p:txBody>
          <a:bodyPr wrap="none" rtlCol="0">
            <a:spAutoFit/>
          </a:bodyPr>
          <a:lstStyle/>
          <a:p>
            <a:r>
              <a:rPr lang="en-US" sz="1800" dirty="0">
                <a:solidFill>
                  <a:srgbClr val="000000"/>
                </a:solidFill>
                <a:highlight>
                  <a:srgbClr val="FFFF00"/>
                </a:highlight>
              </a:rPr>
              <a:t>Industrial Corridor</a:t>
            </a:r>
          </a:p>
        </p:txBody>
      </p:sp>
      <p:sp>
        <p:nvSpPr>
          <p:cNvPr id="10" name="TextBox 9">
            <a:extLst>
              <a:ext uri="{FF2B5EF4-FFF2-40B4-BE49-F238E27FC236}">
                <a16:creationId xmlns:a16="http://schemas.microsoft.com/office/drawing/2014/main" id="{22B0477B-2D96-4B24-99EB-AB396318A047}"/>
              </a:ext>
            </a:extLst>
          </p:cNvPr>
          <p:cNvSpPr txBox="1"/>
          <p:nvPr/>
        </p:nvSpPr>
        <p:spPr>
          <a:xfrm>
            <a:off x="2412054" y="2460930"/>
            <a:ext cx="1069524" cy="369332"/>
          </a:xfrm>
          <a:prstGeom prst="rect">
            <a:avLst/>
          </a:prstGeom>
          <a:noFill/>
        </p:spPr>
        <p:txBody>
          <a:bodyPr wrap="none" rtlCol="0">
            <a:spAutoFit/>
          </a:bodyPr>
          <a:lstStyle/>
          <a:p>
            <a:r>
              <a:rPr lang="en-US" sz="1800" dirty="0">
                <a:solidFill>
                  <a:srgbClr val="000000"/>
                </a:solidFill>
                <a:highlight>
                  <a:srgbClr val="FFFF00"/>
                </a:highlight>
              </a:rPr>
              <a:t>Freeways</a:t>
            </a:r>
          </a:p>
        </p:txBody>
      </p:sp>
      <p:sp>
        <p:nvSpPr>
          <p:cNvPr id="11" name="TextBox 10">
            <a:extLst>
              <a:ext uri="{FF2B5EF4-FFF2-40B4-BE49-F238E27FC236}">
                <a16:creationId xmlns:a16="http://schemas.microsoft.com/office/drawing/2014/main" id="{968AD41B-88FD-4879-A606-2488A7D54725}"/>
              </a:ext>
            </a:extLst>
          </p:cNvPr>
          <p:cNvSpPr txBox="1"/>
          <p:nvPr/>
        </p:nvSpPr>
        <p:spPr>
          <a:xfrm>
            <a:off x="3843405" y="3491869"/>
            <a:ext cx="2191626" cy="369332"/>
          </a:xfrm>
          <a:prstGeom prst="rect">
            <a:avLst/>
          </a:prstGeom>
          <a:noFill/>
        </p:spPr>
        <p:txBody>
          <a:bodyPr wrap="none" rtlCol="0">
            <a:spAutoFit/>
          </a:bodyPr>
          <a:lstStyle/>
          <a:p>
            <a:r>
              <a:rPr lang="en-US" sz="1800" dirty="0">
                <a:solidFill>
                  <a:srgbClr val="000000"/>
                </a:solidFill>
                <a:highlight>
                  <a:srgbClr val="FFFF00"/>
                </a:highlight>
              </a:rPr>
              <a:t>Industrial / Freeways</a:t>
            </a:r>
          </a:p>
        </p:txBody>
      </p:sp>
      <p:sp>
        <p:nvSpPr>
          <p:cNvPr id="12" name="TextBox 11">
            <a:extLst>
              <a:ext uri="{FF2B5EF4-FFF2-40B4-BE49-F238E27FC236}">
                <a16:creationId xmlns:a16="http://schemas.microsoft.com/office/drawing/2014/main" id="{CB419A7A-0A30-40B8-8C66-84C3525D206F}"/>
              </a:ext>
            </a:extLst>
          </p:cNvPr>
          <p:cNvSpPr txBox="1"/>
          <p:nvPr/>
        </p:nvSpPr>
        <p:spPr>
          <a:xfrm>
            <a:off x="2385634" y="4139440"/>
            <a:ext cx="1069524" cy="369332"/>
          </a:xfrm>
          <a:prstGeom prst="rect">
            <a:avLst/>
          </a:prstGeom>
          <a:noFill/>
        </p:spPr>
        <p:txBody>
          <a:bodyPr wrap="none" rtlCol="0">
            <a:spAutoFit/>
          </a:bodyPr>
          <a:lstStyle/>
          <a:p>
            <a:r>
              <a:rPr lang="en-US" sz="1800" dirty="0">
                <a:solidFill>
                  <a:srgbClr val="000000"/>
                </a:solidFill>
                <a:highlight>
                  <a:srgbClr val="FFFF00"/>
                </a:highlight>
              </a:rPr>
              <a:t>Freeways</a:t>
            </a:r>
          </a:p>
        </p:txBody>
      </p:sp>
      <p:sp>
        <p:nvSpPr>
          <p:cNvPr id="13" name="TextBox 12">
            <a:extLst>
              <a:ext uri="{FF2B5EF4-FFF2-40B4-BE49-F238E27FC236}">
                <a16:creationId xmlns:a16="http://schemas.microsoft.com/office/drawing/2014/main" id="{CDA8A08F-235F-41E2-8517-71BB738E8255}"/>
              </a:ext>
            </a:extLst>
          </p:cNvPr>
          <p:cNvSpPr txBox="1"/>
          <p:nvPr/>
        </p:nvSpPr>
        <p:spPr>
          <a:xfrm>
            <a:off x="615189" y="4037063"/>
            <a:ext cx="817853" cy="461665"/>
          </a:xfrm>
          <a:prstGeom prst="rect">
            <a:avLst/>
          </a:prstGeom>
          <a:noFill/>
        </p:spPr>
        <p:txBody>
          <a:bodyPr wrap="none" rtlCol="0">
            <a:spAutoFit/>
          </a:bodyPr>
          <a:lstStyle/>
          <a:p>
            <a:r>
              <a:rPr lang="en-US" dirty="0">
                <a:solidFill>
                  <a:srgbClr val="000000"/>
                </a:solidFill>
                <a:highlight>
                  <a:srgbClr val="FFFF00"/>
                </a:highlight>
              </a:rPr>
              <a:t>LAX</a:t>
            </a:r>
          </a:p>
        </p:txBody>
      </p:sp>
      <p:sp>
        <p:nvSpPr>
          <p:cNvPr id="14" name="Title 1">
            <a:extLst>
              <a:ext uri="{FF2B5EF4-FFF2-40B4-BE49-F238E27FC236}">
                <a16:creationId xmlns:a16="http://schemas.microsoft.com/office/drawing/2014/main" id="{84D3ED07-4D9C-4647-A983-96A3998C5F47}"/>
              </a:ext>
            </a:extLst>
          </p:cNvPr>
          <p:cNvSpPr>
            <a:spLocks noGrp="1"/>
          </p:cNvSpPr>
          <p:nvPr>
            <p:ph type="title"/>
          </p:nvPr>
        </p:nvSpPr>
        <p:spPr>
          <a:xfrm>
            <a:off x="314687" y="223377"/>
            <a:ext cx="11097232" cy="800500"/>
          </a:xfrm>
          <a:solidFill>
            <a:schemeClr val="bg1"/>
          </a:solidFill>
        </p:spPr>
        <p:txBody>
          <a:bodyPr/>
          <a:lstStyle/>
          <a:p>
            <a:pPr algn="l"/>
            <a:r>
              <a:rPr lang="en-US" sz="3200" dirty="0">
                <a:latin typeface="Calibri" panose="020F0502020204030204" pitchFamily="34" charset="0"/>
                <a:cs typeface="Calibri" panose="020F0502020204030204" pitchFamily="34" charset="0"/>
              </a:rPr>
              <a:t>Cancer Risk: Toxic Air Contaminants (TACs) in LA Basin (MATES-IV)</a:t>
            </a:r>
            <a:endParaRPr lang="en-US" sz="2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CD329AC-593A-4EE8-9FC2-45E451AE5D2A}"/>
              </a:ext>
            </a:extLst>
          </p:cNvPr>
          <p:cNvPicPr>
            <a:picLocks noChangeAspect="1"/>
          </p:cNvPicPr>
          <p:nvPr/>
        </p:nvPicPr>
        <p:blipFill rotWithShape="1">
          <a:blip r:embed="rId3"/>
          <a:srcRect t="80151" r="61559" b="1410"/>
          <a:stretch/>
        </p:blipFill>
        <p:spPr>
          <a:xfrm>
            <a:off x="6684153" y="2086619"/>
            <a:ext cx="4727766" cy="1388215"/>
          </a:xfrm>
          <a:prstGeom prst="rect">
            <a:avLst/>
          </a:prstGeom>
        </p:spPr>
      </p:pic>
      <p:sp>
        <p:nvSpPr>
          <p:cNvPr id="15" name="TextBox 14">
            <a:extLst>
              <a:ext uri="{FF2B5EF4-FFF2-40B4-BE49-F238E27FC236}">
                <a16:creationId xmlns:a16="http://schemas.microsoft.com/office/drawing/2014/main" id="{385AD0B0-6B68-4A83-9D5B-56C12EA24B1B}"/>
              </a:ext>
            </a:extLst>
          </p:cNvPr>
          <p:cNvSpPr txBox="1"/>
          <p:nvPr/>
        </p:nvSpPr>
        <p:spPr>
          <a:xfrm>
            <a:off x="6826221" y="1331227"/>
            <a:ext cx="4603779" cy="707886"/>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Increased cancer risk relative to baseline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i="1" dirty="0">
                <a:solidFill>
                  <a:prstClr val="black"/>
                </a:solidFill>
                <a:latin typeface="Calibri" panose="020F0502020204030204"/>
              </a:rPr>
              <a:t>(per million)</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01260880-F420-4408-9E60-09E79AC31640}"/>
              </a:ext>
            </a:extLst>
          </p:cNvPr>
          <p:cNvSpPr/>
          <p:nvPr/>
        </p:nvSpPr>
        <p:spPr>
          <a:xfrm>
            <a:off x="346975" y="6012789"/>
            <a:ext cx="10576776" cy="646331"/>
          </a:xfrm>
          <a:prstGeom prst="rect">
            <a:avLst/>
          </a:prstGeom>
        </p:spPr>
        <p:txBody>
          <a:bodyPr wrap="square">
            <a:spAutoFit/>
          </a:bodyPr>
          <a:lstStyle/>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Based on hypothetical 70-year exposure to all TACs based on year 2012 LA Basin Emissions</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Computer model estimation</a:t>
            </a:r>
            <a:endParaRPr lang="en-US" sz="1800" dirty="0"/>
          </a:p>
        </p:txBody>
      </p:sp>
    </p:spTree>
    <p:extLst>
      <p:ext uri="{BB962C8B-B14F-4D97-AF65-F5344CB8AC3E}">
        <p14:creationId xmlns:p14="http://schemas.microsoft.com/office/powerpoint/2010/main" val="155453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99D445-915B-441D-B47E-E9A9EBB4262B}"/>
              </a:ext>
            </a:extLst>
          </p:cNvPr>
          <p:cNvPicPr>
            <a:picLocks noChangeAspect="1"/>
          </p:cNvPicPr>
          <p:nvPr/>
        </p:nvPicPr>
        <p:blipFill rotWithShape="1">
          <a:blip r:embed="rId3"/>
          <a:srcRect l="9474" t="26464" r="20863"/>
          <a:stretch/>
        </p:blipFill>
        <p:spPr>
          <a:xfrm>
            <a:off x="274874" y="1081083"/>
            <a:ext cx="7547894" cy="5344944"/>
          </a:xfrm>
          <a:prstGeom prst="rect">
            <a:avLst/>
          </a:prstGeom>
        </p:spPr>
      </p:pic>
      <p:sp>
        <p:nvSpPr>
          <p:cNvPr id="4" name="Title 1">
            <a:extLst>
              <a:ext uri="{FF2B5EF4-FFF2-40B4-BE49-F238E27FC236}">
                <a16:creationId xmlns:a16="http://schemas.microsoft.com/office/drawing/2014/main" id="{90692745-406D-4EB8-9E75-4EE0975BD9F9}"/>
              </a:ext>
            </a:extLst>
          </p:cNvPr>
          <p:cNvSpPr>
            <a:spLocks noGrp="1"/>
          </p:cNvSpPr>
          <p:nvPr>
            <p:ph type="title"/>
          </p:nvPr>
        </p:nvSpPr>
        <p:spPr>
          <a:xfrm>
            <a:off x="274874" y="244471"/>
            <a:ext cx="10393125" cy="651563"/>
          </a:xfrm>
        </p:spPr>
        <p:txBody>
          <a:bodyPr/>
          <a:lstStyle/>
          <a:p>
            <a:pPr algn="l"/>
            <a:r>
              <a:rPr lang="en-US" sz="2800" b="1" dirty="0">
                <a:latin typeface="Calibri" panose="020F0502020204030204" pitchFamily="34" charset="0"/>
                <a:cs typeface="Calibri" panose="020F0502020204030204" pitchFamily="34" charset="0"/>
              </a:rPr>
              <a:t>Toxic Air Contaminant Health Risk Assessment </a:t>
            </a:r>
            <a:br>
              <a:rPr lang="en-US" sz="28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(required by California AB2588 “Toxics Hot Spots” Legislation)</a:t>
            </a:r>
          </a:p>
        </p:txBody>
      </p:sp>
      <p:sp>
        <p:nvSpPr>
          <p:cNvPr id="5" name="TextBox 4">
            <a:extLst>
              <a:ext uri="{FF2B5EF4-FFF2-40B4-BE49-F238E27FC236}">
                <a16:creationId xmlns:a16="http://schemas.microsoft.com/office/drawing/2014/main" id="{5D659F72-D74D-4D69-8D5C-98E43AAC6A2A}"/>
              </a:ext>
            </a:extLst>
          </p:cNvPr>
          <p:cNvSpPr txBox="1"/>
          <p:nvPr/>
        </p:nvSpPr>
        <p:spPr>
          <a:xfrm>
            <a:off x="6983258" y="3138002"/>
            <a:ext cx="4933867" cy="1938992"/>
          </a:xfrm>
          <a:prstGeom prst="rect">
            <a:avLst/>
          </a:prstGeom>
          <a:solidFill>
            <a:schemeClr val="bg1"/>
          </a:solidFill>
          <a:ln w="44450">
            <a:solidFill>
              <a:srgbClr val="C00000"/>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Level of Concern</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800" i="1" u="none" strike="noStrike" kern="1200" cap="none" spc="0" normalizeH="0" baseline="0" noProof="0" dirty="0">
                <a:ln>
                  <a:noFill/>
                </a:ln>
                <a:effectLst/>
                <a:uLnTx/>
                <a:uFillTx/>
                <a:latin typeface="Calibri" panose="020F0502020204030204" pitchFamily="34" charset="0"/>
                <a:cs typeface="Calibri" panose="020F0502020204030204" pitchFamily="34" charset="0"/>
              </a:rPr>
              <a:t>&gt; 10 per million risk </a:t>
            </a:r>
            <a:r>
              <a:rPr lang="en-US" sz="1800" i="1" dirty="0">
                <a:latin typeface="Calibri" panose="020F0502020204030204" pitchFamily="34" charset="0"/>
                <a:cs typeface="Calibri" panose="020F0502020204030204" pitchFamily="34" charset="0"/>
              </a:rPr>
              <a:t>contour line</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800" i="1" dirty="0">
                <a:solidFill>
                  <a:srgbClr val="000000"/>
                </a:solidFill>
                <a:latin typeface="Calibri" panose="020F0502020204030204" pitchFamily="34" charset="0"/>
                <a:cs typeface="Calibri" panose="020F0502020204030204" pitchFamily="34" charset="0"/>
              </a:rPr>
              <a:t>Residents living within a</a:t>
            </a:r>
            <a:r>
              <a:rPr kumimoji="0" lang="en-US" sz="180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rea of this </a:t>
            </a:r>
            <a:r>
              <a:rPr lang="en-US" sz="1800" i="1" dirty="0">
                <a:solidFill>
                  <a:srgbClr val="000000"/>
                </a:solidFill>
                <a:latin typeface="Calibri" panose="020F0502020204030204" pitchFamily="34" charset="0"/>
                <a:cs typeface="Calibri" panose="020F0502020204030204" pitchFamily="34" charset="0"/>
              </a:rPr>
              <a:t>contour line</a:t>
            </a:r>
            <a:r>
              <a:rPr kumimoji="0" lang="en-US" sz="180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must be notified of increased cancer risk due to facility emissions.</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800" i="1" dirty="0">
                <a:solidFill>
                  <a:srgbClr val="000000"/>
                </a:solidFill>
                <a:latin typeface="Calibri" panose="020F0502020204030204" pitchFamily="34" charset="0"/>
                <a:cs typeface="Calibri" panose="020F0502020204030204" pitchFamily="34" charset="0"/>
              </a:rPr>
              <a:t>Main risk driver: Hexavalent Chromium</a:t>
            </a:r>
            <a:endParaRPr kumimoji="0" lang="en-US" sz="180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cxnSp>
        <p:nvCxnSpPr>
          <p:cNvPr id="7" name="Straight Arrow Connector 6">
            <a:extLst>
              <a:ext uri="{FF2B5EF4-FFF2-40B4-BE49-F238E27FC236}">
                <a16:creationId xmlns:a16="http://schemas.microsoft.com/office/drawing/2014/main" id="{C1448765-A82E-4325-8412-111B0524F72B}"/>
              </a:ext>
            </a:extLst>
          </p:cNvPr>
          <p:cNvCxnSpPr>
            <a:cxnSpLocks/>
          </p:cNvCxnSpPr>
          <p:nvPr/>
        </p:nvCxnSpPr>
        <p:spPr>
          <a:xfrm flipH="1">
            <a:off x="5839649" y="2950214"/>
            <a:ext cx="990599" cy="712289"/>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FFDFA71-B7D8-4F7E-84FC-8E4B6CBED8B3}"/>
              </a:ext>
            </a:extLst>
          </p:cNvPr>
          <p:cNvSpPr/>
          <p:nvPr/>
        </p:nvSpPr>
        <p:spPr>
          <a:xfrm>
            <a:off x="3710587" y="1247558"/>
            <a:ext cx="1219200" cy="328660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D7C8A7-5271-4C48-A271-6245EF9E9CB6}"/>
              </a:ext>
            </a:extLst>
          </p:cNvPr>
          <p:cNvSpPr txBox="1"/>
          <p:nvPr/>
        </p:nvSpPr>
        <p:spPr>
          <a:xfrm>
            <a:off x="4410953" y="933488"/>
            <a:ext cx="1060483" cy="461665"/>
          </a:xfrm>
          <a:prstGeom prst="rect">
            <a:avLst/>
          </a:prstGeom>
          <a:solidFill>
            <a:schemeClr val="bg1"/>
          </a:solidFill>
        </p:spPr>
        <p:txBody>
          <a:bodyPr wrap="none" rtlCol="0">
            <a:spAutoFit/>
          </a:bodyPr>
          <a:lstStyle/>
          <a:p>
            <a:r>
              <a:rPr lang="en-US" i="1" dirty="0">
                <a:latin typeface="Calibri" panose="020F0502020204030204" pitchFamily="34" charset="0"/>
                <a:cs typeface="Calibri" panose="020F0502020204030204" pitchFamily="34" charset="0"/>
              </a:rPr>
              <a:t>Facility</a:t>
            </a:r>
          </a:p>
        </p:txBody>
      </p:sp>
      <p:sp>
        <p:nvSpPr>
          <p:cNvPr id="13" name="Rectangle 12">
            <a:extLst>
              <a:ext uri="{FF2B5EF4-FFF2-40B4-BE49-F238E27FC236}">
                <a16:creationId xmlns:a16="http://schemas.microsoft.com/office/drawing/2014/main" id="{F2909214-AEF3-484A-85A4-2A5742B6FA7E}"/>
              </a:ext>
            </a:extLst>
          </p:cNvPr>
          <p:cNvSpPr/>
          <p:nvPr/>
        </p:nvSpPr>
        <p:spPr>
          <a:xfrm>
            <a:off x="274874" y="6403293"/>
            <a:ext cx="11642251" cy="369332"/>
          </a:xfrm>
          <a:prstGeom prst="rect">
            <a:avLst/>
          </a:prstGeom>
        </p:spPr>
        <p:txBody>
          <a:bodyPr wrap="square">
            <a:spAutoFit/>
          </a:bodyPr>
          <a:lstStyle/>
          <a:p>
            <a:pPr lvl="0">
              <a:spcAft>
                <a:spcPts val="600"/>
              </a:spcAft>
              <a:defRPr/>
            </a:pPr>
            <a:r>
              <a:rPr lang="en-US" sz="1800" i="1" dirty="0">
                <a:latin typeface="Calibri" panose="020F0502020204030204" pitchFamily="34" charset="0"/>
                <a:cs typeface="Calibri" panose="020F0502020204030204" pitchFamily="34" charset="0"/>
              </a:rPr>
              <a:t>Estimated based on hypothetical 70-year exposure to current-day emission levels from facility</a:t>
            </a:r>
          </a:p>
        </p:txBody>
      </p:sp>
    </p:spTree>
    <p:extLst>
      <p:ext uri="{BB962C8B-B14F-4D97-AF65-F5344CB8AC3E}">
        <p14:creationId xmlns:p14="http://schemas.microsoft.com/office/powerpoint/2010/main" val="60647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474785" y="1219200"/>
            <a:ext cx="10515600" cy="2559707"/>
          </a:xfrm>
        </p:spPr>
        <p:txBody>
          <a:bodyPr>
            <a:noAutofit/>
          </a:bodyPr>
          <a:lstStyle/>
          <a:p>
            <a:pPr>
              <a:lnSpc>
                <a:spcPct val="100000"/>
              </a:lnSpc>
              <a:spcBef>
                <a:spcPts val="1200"/>
              </a:spcBef>
            </a:pPr>
            <a:r>
              <a:rPr lang="en-US" b="1" dirty="0"/>
              <a:t>Local vs. Ambient Air Pollution</a:t>
            </a:r>
          </a:p>
          <a:p>
            <a:pPr>
              <a:lnSpc>
                <a:spcPct val="100000"/>
              </a:lnSpc>
              <a:spcBef>
                <a:spcPts val="1200"/>
              </a:spcBef>
            </a:pPr>
            <a:r>
              <a:rPr lang="en-US" b="1" dirty="0"/>
              <a:t>Air Toxics</a:t>
            </a:r>
          </a:p>
        </p:txBody>
      </p:sp>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457200" y="304800"/>
            <a:ext cx="10515600" cy="716893"/>
          </a:xfrm>
        </p:spPr>
        <p:txBody>
          <a:bodyPr>
            <a:normAutofit/>
          </a:bodyPr>
          <a:lstStyle/>
          <a:p>
            <a:r>
              <a:rPr lang="en-US" sz="3600" b="1" dirty="0"/>
              <a:t>Lecture 11: Outline</a:t>
            </a:r>
          </a:p>
        </p:txBody>
      </p:sp>
    </p:spTree>
    <p:extLst>
      <p:ext uri="{BB962C8B-B14F-4D97-AF65-F5344CB8AC3E}">
        <p14:creationId xmlns:p14="http://schemas.microsoft.com/office/powerpoint/2010/main" val="386375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CDFA-1D75-4406-99F3-DEE0D7058C3B}"/>
              </a:ext>
            </a:extLst>
          </p:cNvPr>
          <p:cNvSpPr>
            <a:spLocks noGrp="1"/>
          </p:cNvSpPr>
          <p:nvPr>
            <p:ph type="title"/>
          </p:nvPr>
        </p:nvSpPr>
        <p:spPr>
          <a:xfrm>
            <a:off x="1143000" y="2857500"/>
            <a:ext cx="10363200" cy="1143000"/>
          </a:xfrm>
        </p:spPr>
        <p:txBody>
          <a:bodyPr/>
          <a:lstStyle/>
          <a:p>
            <a:r>
              <a:rPr lang="en-US" sz="3200" i="1" dirty="0">
                <a:latin typeface="Calibri" panose="020F0502020204030204" pitchFamily="34" charset="0"/>
                <a:cs typeface="Calibri" panose="020F0502020204030204" pitchFamily="34" charset="0"/>
              </a:rPr>
              <a:t>Local vs. Ambient Air Pollution</a:t>
            </a:r>
          </a:p>
        </p:txBody>
      </p:sp>
    </p:spTree>
    <p:extLst>
      <p:ext uri="{BB962C8B-B14F-4D97-AF65-F5344CB8AC3E}">
        <p14:creationId xmlns:p14="http://schemas.microsoft.com/office/powerpoint/2010/main" val="149398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97F141-B361-403B-B52A-94E05FF0E42D}"/>
              </a:ext>
            </a:extLst>
          </p:cNvPr>
          <p:cNvPicPr>
            <a:picLocks noChangeAspect="1"/>
          </p:cNvPicPr>
          <p:nvPr/>
        </p:nvPicPr>
        <p:blipFill>
          <a:blip r:embed="rId3"/>
          <a:stretch>
            <a:fillRect/>
          </a:stretch>
        </p:blipFill>
        <p:spPr>
          <a:xfrm>
            <a:off x="533400" y="2813532"/>
            <a:ext cx="5115452" cy="3836588"/>
          </a:xfrm>
          <a:prstGeom prst="rect">
            <a:avLst/>
          </a:prstGeom>
        </p:spPr>
      </p:pic>
      <p:sp>
        <p:nvSpPr>
          <p:cNvPr id="2" name="TextBox 1">
            <a:extLst>
              <a:ext uri="{FF2B5EF4-FFF2-40B4-BE49-F238E27FC236}">
                <a16:creationId xmlns:a16="http://schemas.microsoft.com/office/drawing/2014/main" id="{CC7E5B56-E0D7-4811-86F7-35E4D66C6CFA}"/>
              </a:ext>
            </a:extLst>
          </p:cNvPr>
          <p:cNvSpPr txBox="1"/>
          <p:nvPr/>
        </p:nvSpPr>
        <p:spPr>
          <a:xfrm>
            <a:off x="190500" y="217921"/>
            <a:ext cx="11849100" cy="2446824"/>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3200" b="1" u="none" strike="noStrike" kern="1200" cap="none" spc="0" normalizeH="0" baseline="0" noProof="0" dirty="0">
                <a:ln>
                  <a:noFill/>
                </a:ln>
                <a:effectLst/>
                <a:uLnTx/>
                <a:uFillTx/>
                <a:latin typeface="Calibri" panose="020F0502020204030204"/>
              </a:rPr>
              <a:t>Ambient Air</a:t>
            </a:r>
            <a:r>
              <a:rPr lang="en-US" sz="3200" b="1" dirty="0">
                <a:latin typeface="Calibri" panose="020F0502020204030204"/>
              </a:rPr>
              <a:t> Pollution</a:t>
            </a:r>
            <a:endParaRPr kumimoji="0" lang="en-US" sz="3200" b="1" u="none" strike="noStrike" kern="1200" cap="none" spc="0" normalizeH="0" baseline="0" noProof="0" dirty="0">
              <a:ln>
                <a:noFill/>
              </a:ln>
              <a:effectLst/>
              <a:uLnTx/>
              <a:uFillTx/>
              <a:latin typeface="Calibri" panose="020F0502020204030204"/>
            </a:endParaRPr>
          </a:p>
          <a:p>
            <a:pPr marL="342900" indent="-342900" defTabSz="457200" eaLnBrk="1" fontAlgn="auto" hangingPunct="1">
              <a:spcBef>
                <a:spcPts val="0"/>
              </a:spcBef>
              <a:spcAft>
                <a:spcPts val="600"/>
              </a:spcAft>
              <a:buFont typeface="Arial" panose="020B0604020202020204" pitchFamily="34" charset="0"/>
              <a:buChar char="•"/>
              <a:defRPr/>
            </a:pPr>
            <a:r>
              <a:rPr lang="en-US" dirty="0">
                <a:latin typeface="Calibri" panose="020F0502020204030204"/>
              </a:rPr>
              <a:t>Outdoor air pollution that spans broad areas.</a:t>
            </a:r>
            <a:endParaRPr kumimoji="0" lang="en-US" b="0" u="none" strike="noStrike" kern="1200" cap="none" spc="0" normalizeH="0" baseline="0" noProof="0" dirty="0">
              <a:ln>
                <a:noFill/>
              </a:ln>
              <a:effectLst/>
              <a:uLnTx/>
              <a:uFillTx/>
              <a:latin typeface="Calibri" panose="020F0502020204030204"/>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u="none" strike="noStrike" kern="1200" cap="none" spc="0" normalizeH="0" baseline="0" noProof="0" dirty="0">
                <a:ln>
                  <a:noFill/>
                </a:ln>
                <a:effectLst/>
                <a:uLnTx/>
                <a:uFillTx/>
                <a:latin typeface="Calibri" panose="020F0502020204030204"/>
              </a:rPr>
              <a:t>Outdoor air,</a:t>
            </a:r>
            <a:r>
              <a:rPr kumimoji="0" lang="en-US" b="0" u="none" strike="noStrike" kern="1200" cap="none" spc="0" normalizeH="0" noProof="0" dirty="0">
                <a:ln>
                  <a:noFill/>
                </a:ln>
                <a:effectLst/>
                <a:uLnTx/>
                <a:uFillTx/>
                <a:latin typeface="Calibri" panose="020F0502020204030204"/>
              </a:rPr>
              <a:t> </a:t>
            </a:r>
            <a:r>
              <a:rPr lang="en-US" noProof="0" dirty="0">
                <a:latin typeface="Calibri" panose="020F0502020204030204"/>
              </a:rPr>
              <a:t>g</a:t>
            </a:r>
            <a:r>
              <a:rPr kumimoji="0" lang="en-US" b="0" u="none" strike="noStrike" kern="1200" cap="none" spc="0" normalizeH="0" baseline="0" noProof="0" dirty="0">
                <a:ln>
                  <a:noFill/>
                </a:ln>
                <a:effectLst/>
                <a:uLnTx/>
                <a:uFillTx/>
                <a:latin typeface="Calibri" panose="020F0502020204030204"/>
              </a:rPr>
              <a:t>eneral population exposure</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latin typeface="Calibri" panose="020F0502020204030204"/>
              </a:rPr>
              <a:t>C</a:t>
            </a:r>
            <a:r>
              <a:rPr lang="en-US" noProof="0" dirty="0" err="1">
                <a:latin typeface="Calibri" panose="020F0502020204030204"/>
              </a:rPr>
              <a:t>oncentrations</a:t>
            </a:r>
            <a:r>
              <a:rPr lang="en-US" noProof="0" dirty="0">
                <a:latin typeface="Calibri" panose="020F0502020204030204"/>
              </a:rPr>
              <a:t> can change very gradually from place to place (over 10s - 100 of kilometer)</a:t>
            </a:r>
          </a:p>
          <a:p>
            <a:pPr marL="342900" marR="0" lvl="0" indent="-3429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noProof="0" dirty="0">
                <a:latin typeface="Calibri" panose="020F0502020204030204"/>
              </a:rPr>
              <a:t>Due to combined contributions of many emission sources</a:t>
            </a:r>
          </a:p>
        </p:txBody>
      </p:sp>
      <p:sp>
        <p:nvSpPr>
          <p:cNvPr id="3" name="TextBox 2">
            <a:extLst>
              <a:ext uri="{FF2B5EF4-FFF2-40B4-BE49-F238E27FC236}">
                <a16:creationId xmlns:a16="http://schemas.microsoft.com/office/drawing/2014/main" id="{CC4230BF-73F2-46F3-BFA4-FDBC171664D1}"/>
              </a:ext>
            </a:extLst>
          </p:cNvPr>
          <p:cNvSpPr txBox="1"/>
          <p:nvPr/>
        </p:nvSpPr>
        <p:spPr>
          <a:xfrm>
            <a:off x="1583992" y="2813532"/>
            <a:ext cx="3343159" cy="369332"/>
          </a:xfrm>
          <a:prstGeom prst="rect">
            <a:avLst/>
          </a:prstGeom>
          <a:solidFill>
            <a:schemeClr val="bg2"/>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Summer smog layer over San Jose</a:t>
            </a:r>
          </a:p>
        </p:txBody>
      </p:sp>
      <p:pic>
        <p:nvPicPr>
          <p:cNvPr id="7" name="Picture 5" descr="losangelessmog-A21TB5-sw">
            <a:extLst>
              <a:ext uri="{FF2B5EF4-FFF2-40B4-BE49-F238E27FC236}">
                <a16:creationId xmlns:a16="http://schemas.microsoft.com/office/drawing/2014/main" id="{5CE1F619-14F3-4A70-8EC8-874C645A5620}"/>
              </a:ext>
            </a:extLst>
          </p:cNvPr>
          <p:cNvPicPr>
            <a:picLocks noChangeAspect="1" noChangeArrowheads="1"/>
          </p:cNvPicPr>
          <p:nvPr/>
        </p:nvPicPr>
        <p:blipFill>
          <a:blip r:embed="rId4" cstate="print"/>
          <a:srcRect/>
          <a:stretch>
            <a:fillRect/>
          </a:stretch>
        </p:blipFill>
        <p:spPr>
          <a:xfrm>
            <a:off x="6321422" y="2813532"/>
            <a:ext cx="5102062" cy="3826547"/>
          </a:xfrm>
          <a:prstGeom prst="rect">
            <a:avLst/>
          </a:prstGeom>
          <a:noFill/>
          <a:ln/>
        </p:spPr>
      </p:pic>
      <p:sp>
        <p:nvSpPr>
          <p:cNvPr id="9" name="TextBox 8">
            <a:extLst>
              <a:ext uri="{FF2B5EF4-FFF2-40B4-BE49-F238E27FC236}">
                <a16:creationId xmlns:a16="http://schemas.microsoft.com/office/drawing/2014/main" id="{524CF52E-429D-4593-999E-657AEF8585C9}"/>
              </a:ext>
            </a:extLst>
          </p:cNvPr>
          <p:cNvSpPr txBox="1"/>
          <p:nvPr/>
        </p:nvSpPr>
        <p:spPr>
          <a:xfrm>
            <a:off x="7206516" y="2793814"/>
            <a:ext cx="3331874" cy="369332"/>
          </a:xfrm>
          <a:prstGeom prst="rect">
            <a:avLst/>
          </a:prstGeom>
          <a:solidFill>
            <a:schemeClr val="bg2"/>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dirty="0">
                <a:solidFill>
                  <a:prstClr val="black"/>
                </a:solidFill>
                <a:latin typeface="Calibri" panose="020F0502020204030204"/>
              </a:rPr>
              <a:t>Photochemical smog: Los Angeles</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9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F21061-8ADE-4458-9BC8-75F9F798AADB}"/>
              </a:ext>
            </a:extLst>
          </p:cNvPr>
          <p:cNvPicPr>
            <a:picLocks noChangeAspect="1"/>
          </p:cNvPicPr>
          <p:nvPr/>
        </p:nvPicPr>
        <p:blipFill rotWithShape="1">
          <a:blip r:embed="rId3"/>
          <a:srcRect l="14551" t="5021" r="7309" b="19024"/>
          <a:stretch/>
        </p:blipFill>
        <p:spPr>
          <a:xfrm>
            <a:off x="27122" y="1212311"/>
            <a:ext cx="8634229" cy="5115915"/>
          </a:xfrm>
          <a:prstGeom prst="rect">
            <a:avLst/>
          </a:prstGeom>
        </p:spPr>
      </p:pic>
      <p:sp>
        <p:nvSpPr>
          <p:cNvPr id="4" name="Rectangle 3">
            <a:extLst>
              <a:ext uri="{FF2B5EF4-FFF2-40B4-BE49-F238E27FC236}">
                <a16:creationId xmlns:a16="http://schemas.microsoft.com/office/drawing/2014/main" id="{3DB63C8E-986F-414F-8643-05AEC04D6C77}"/>
              </a:ext>
            </a:extLst>
          </p:cNvPr>
          <p:cNvSpPr/>
          <p:nvPr/>
        </p:nvSpPr>
        <p:spPr>
          <a:xfrm>
            <a:off x="112293" y="6384010"/>
            <a:ext cx="11502189"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Figure 2-4 of http://www.aqmd.gov/home/air-quality/clean-air-plans/air-quality-mgt-plan/final-2016-aqmp</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5" name="Title 1">
            <a:extLst>
              <a:ext uri="{FF2B5EF4-FFF2-40B4-BE49-F238E27FC236}">
                <a16:creationId xmlns:a16="http://schemas.microsoft.com/office/drawing/2014/main" id="{D88F3E3B-CD4F-4EB5-84D6-32C0CFF01580}"/>
              </a:ext>
            </a:extLst>
          </p:cNvPr>
          <p:cNvSpPr>
            <a:spLocks noGrp="1"/>
          </p:cNvSpPr>
          <p:nvPr>
            <p:ph type="title"/>
          </p:nvPr>
        </p:nvSpPr>
        <p:spPr>
          <a:xfrm>
            <a:off x="304800" y="138259"/>
            <a:ext cx="12079707" cy="1074052"/>
          </a:xfrm>
        </p:spPr>
        <p:txBody>
          <a:bodyPr/>
          <a:lstStyle/>
          <a:p>
            <a:pPr algn="l"/>
            <a:r>
              <a:rPr lang="en-US" sz="3200" b="1" dirty="0">
                <a:latin typeface="Calibri" panose="020F0502020204030204" pitchFamily="34" charset="0"/>
                <a:cs typeface="Calibri" panose="020F0502020204030204" pitchFamily="34" charset="0"/>
              </a:rPr>
              <a:t>Example: Ambient Air Ozone Pattern across LA Basin</a:t>
            </a:r>
            <a:br>
              <a:rPr lang="en-US" sz="3200" b="1"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(Number of Days per Year Exceeding 8-hour ozone standard)</a:t>
            </a:r>
            <a:endParaRPr lang="en-US" sz="2300" dirty="0">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B2403F50-5F09-4499-BC86-F02FB89C4DA2}"/>
              </a:ext>
            </a:extLst>
          </p:cNvPr>
          <p:cNvCxnSpPr>
            <a:cxnSpLocks/>
          </p:cNvCxnSpPr>
          <p:nvPr/>
        </p:nvCxnSpPr>
        <p:spPr>
          <a:xfrm flipV="1">
            <a:off x="3043043" y="2341120"/>
            <a:ext cx="2967787" cy="1779374"/>
          </a:xfrm>
          <a:prstGeom prst="line">
            <a:avLst/>
          </a:prstGeom>
          <a:ln w="508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EF8A2A8-D239-47A5-ABE5-847877EBCF12}"/>
              </a:ext>
            </a:extLst>
          </p:cNvPr>
          <p:cNvSpPr txBox="1"/>
          <p:nvPr/>
        </p:nvSpPr>
        <p:spPr>
          <a:xfrm rot="19782782">
            <a:off x="3008478" y="2692259"/>
            <a:ext cx="2301592" cy="461665"/>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APPROX. 100 KM</a:t>
            </a:r>
          </a:p>
        </p:txBody>
      </p:sp>
    </p:spTree>
    <p:extLst>
      <p:ext uri="{BB962C8B-B14F-4D97-AF65-F5344CB8AC3E}">
        <p14:creationId xmlns:p14="http://schemas.microsoft.com/office/powerpoint/2010/main" val="263545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7E5B56-E0D7-4811-86F7-35E4D66C6CFA}"/>
              </a:ext>
            </a:extLst>
          </p:cNvPr>
          <p:cNvSpPr txBox="1"/>
          <p:nvPr/>
        </p:nvSpPr>
        <p:spPr>
          <a:xfrm>
            <a:off x="184254" y="228600"/>
            <a:ext cx="11811000" cy="2485296"/>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1800"/>
              </a:spcAft>
              <a:buClrTx/>
              <a:buSzTx/>
              <a:buFontTx/>
              <a:buNone/>
              <a:tabLst/>
              <a:defRPr/>
            </a:pPr>
            <a:r>
              <a:rPr kumimoji="0" lang="en-US" sz="3200" b="1" u="none" strike="noStrike" kern="1200" cap="none" spc="0" normalizeH="0" baseline="0" noProof="0" dirty="0">
                <a:ln>
                  <a:noFill/>
                </a:ln>
                <a:effectLst/>
                <a:uLnTx/>
                <a:uFillTx/>
                <a:latin typeface="Calibri" panose="020F0502020204030204"/>
              </a:rPr>
              <a:t>Local</a:t>
            </a:r>
            <a:r>
              <a:rPr kumimoji="0" lang="en-US" sz="3200" b="1" u="none" strike="noStrike" kern="1200" cap="none" spc="0" normalizeH="0" noProof="0" dirty="0">
                <a:ln>
                  <a:noFill/>
                </a:ln>
                <a:effectLst/>
                <a:uLnTx/>
                <a:uFillTx/>
                <a:latin typeface="Calibri" panose="020F0502020204030204"/>
              </a:rPr>
              <a:t> </a:t>
            </a:r>
            <a:r>
              <a:rPr kumimoji="0" lang="en-US" sz="3200" b="1" u="none" strike="noStrike" kern="1200" cap="none" spc="0" normalizeH="0" baseline="0" noProof="0" dirty="0">
                <a:ln>
                  <a:noFill/>
                </a:ln>
                <a:effectLst/>
                <a:uLnTx/>
                <a:uFillTx/>
                <a:latin typeface="Calibri" panose="020F0502020204030204"/>
              </a:rPr>
              <a:t>Air</a:t>
            </a:r>
            <a:r>
              <a:rPr lang="en-US" sz="3200" b="1" dirty="0">
                <a:latin typeface="Calibri" panose="020F0502020204030204"/>
              </a:rPr>
              <a:t> Pollution</a:t>
            </a:r>
            <a:endParaRPr kumimoji="0" lang="en-US" sz="3200" b="1" u="none" strike="noStrike" kern="1200" cap="none" spc="0" normalizeH="0" baseline="0" noProof="0" dirty="0">
              <a:ln>
                <a:noFill/>
              </a:ln>
              <a:effectLst/>
              <a:uLnTx/>
              <a:uFillTx/>
              <a:latin typeface="Calibri" panose="020F0502020204030204"/>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latin typeface="Calibri" panose="020F0502020204030204"/>
              </a:rPr>
              <a:t>Concerns exposure to individuals residing near specific source(s)</a:t>
            </a:r>
            <a:endParaRPr kumimoji="0" lang="en-US" b="0" u="none" strike="noStrike" kern="1200" cap="none" spc="0" normalizeH="0" baseline="0" noProof="0" dirty="0">
              <a:ln>
                <a:noFill/>
              </a:ln>
              <a:effectLst/>
              <a:uLnTx/>
              <a:uFillTx/>
              <a:latin typeface="Calibri" panose="020F0502020204030204"/>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noProof="0" dirty="0">
                <a:latin typeface="Calibri" panose="020F0502020204030204"/>
              </a:rPr>
              <a:t>Concentration decreases strongly with distance from source (over 100s of meters – 10 km)</a:t>
            </a:r>
          </a:p>
          <a:p>
            <a:pPr marL="342900" marR="0" lvl="0" indent="-3429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dirty="0">
                <a:latin typeface="Calibri" panose="020F0502020204030204"/>
              </a:rPr>
              <a:t>Examples of </a:t>
            </a:r>
            <a:r>
              <a:rPr lang="en-US" noProof="0" dirty="0">
                <a:latin typeface="Calibri" panose="020F0502020204030204"/>
              </a:rPr>
              <a:t>sources</a:t>
            </a:r>
          </a:p>
          <a:p>
            <a:pPr marL="800100" lvl="1" indent="-342900" defTabSz="457200" eaLnBrk="1" fontAlgn="auto" hangingPunct="1">
              <a:spcBef>
                <a:spcPts val="0"/>
              </a:spcBef>
              <a:spcAft>
                <a:spcPts val="300"/>
              </a:spcAft>
              <a:buFont typeface="Calibri" panose="020F0502020204030204" pitchFamily="34" charset="0"/>
              <a:buChar char="‒"/>
              <a:defRPr/>
            </a:pPr>
            <a:r>
              <a:rPr lang="en-US" dirty="0">
                <a:latin typeface="Calibri" panose="020F0502020204030204"/>
              </a:rPr>
              <a:t>Industrial complexes, oil refineries, ports, railways, major roadways</a:t>
            </a:r>
            <a:endParaRPr lang="en-US" noProof="0" dirty="0">
              <a:latin typeface="Calibri" panose="020F0502020204030204"/>
            </a:endParaRPr>
          </a:p>
        </p:txBody>
      </p:sp>
      <p:sp>
        <p:nvSpPr>
          <p:cNvPr id="9" name="TextBox 8">
            <a:extLst>
              <a:ext uri="{FF2B5EF4-FFF2-40B4-BE49-F238E27FC236}">
                <a16:creationId xmlns:a16="http://schemas.microsoft.com/office/drawing/2014/main" id="{524CF52E-429D-4593-999E-657AEF8585C9}"/>
              </a:ext>
            </a:extLst>
          </p:cNvPr>
          <p:cNvSpPr txBox="1"/>
          <p:nvPr/>
        </p:nvSpPr>
        <p:spPr>
          <a:xfrm>
            <a:off x="457200" y="3028890"/>
            <a:ext cx="2706318" cy="400110"/>
          </a:xfrm>
          <a:prstGeom prst="rect">
            <a:avLst/>
          </a:prstGeom>
          <a:solidFill>
            <a:schemeClr val="bg2"/>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Geneva Steel Mill (Utah)</a:t>
            </a:r>
          </a:p>
        </p:txBody>
      </p:sp>
      <p:pic>
        <p:nvPicPr>
          <p:cNvPr id="10" name="Picture 9" descr="A screenshot of a video game&#10;&#10;Description automatically generated">
            <a:extLst>
              <a:ext uri="{FF2B5EF4-FFF2-40B4-BE49-F238E27FC236}">
                <a16:creationId xmlns:a16="http://schemas.microsoft.com/office/drawing/2014/main" id="{74906690-9A14-450F-913B-C63C27B1B8F7}"/>
              </a:ext>
            </a:extLst>
          </p:cNvPr>
          <p:cNvPicPr>
            <a:picLocks noChangeAspect="1"/>
          </p:cNvPicPr>
          <p:nvPr/>
        </p:nvPicPr>
        <p:blipFill rotWithShape="1">
          <a:blip r:embed="rId3"/>
          <a:srcRect l="20625" t="34780" r="54375" b="40612"/>
          <a:stretch/>
        </p:blipFill>
        <p:spPr>
          <a:xfrm>
            <a:off x="463446" y="3482086"/>
            <a:ext cx="5712423" cy="2994913"/>
          </a:xfrm>
          <a:prstGeom prst="rect">
            <a:avLst/>
          </a:prstGeom>
        </p:spPr>
      </p:pic>
      <p:pic>
        <p:nvPicPr>
          <p:cNvPr id="4100" name="Picture 4" descr="Image result for Port of Oakland photograph">
            <a:extLst>
              <a:ext uri="{FF2B5EF4-FFF2-40B4-BE49-F238E27FC236}">
                <a16:creationId xmlns:a16="http://schemas.microsoft.com/office/drawing/2014/main" id="{41FE44F3-34AA-45DC-BE45-B0B75F60D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455542"/>
            <a:ext cx="5110069" cy="29949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8B90C97-1583-47EF-A403-1326F2B3FD02}"/>
              </a:ext>
            </a:extLst>
          </p:cNvPr>
          <p:cNvSpPr txBox="1"/>
          <p:nvPr/>
        </p:nvSpPr>
        <p:spPr>
          <a:xfrm>
            <a:off x="6400800" y="3002348"/>
            <a:ext cx="1814599" cy="400110"/>
          </a:xfrm>
          <a:prstGeom prst="rect">
            <a:avLst/>
          </a:prstGeom>
          <a:solidFill>
            <a:schemeClr val="bg2"/>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i="1" dirty="0">
                <a:solidFill>
                  <a:prstClr val="black"/>
                </a:solidFill>
                <a:latin typeface="Calibri" panose="020F0502020204030204"/>
              </a:rPr>
              <a:t>Port of Oakland</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77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56BE80F-21C8-4EBC-BE4B-5683315447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793"/>
          <a:stretch/>
        </p:blipFill>
        <p:spPr bwMode="auto">
          <a:xfrm>
            <a:off x="2294131" y="211318"/>
            <a:ext cx="5873913" cy="64353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7F1E31E-03F4-4ED5-957C-B88A10D1EF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622" t="10700" r="-266" b="49699"/>
          <a:stretch/>
        </p:blipFill>
        <p:spPr bwMode="auto">
          <a:xfrm>
            <a:off x="10026764" y="211319"/>
            <a:ext cx="1341251" cy="39676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B06E89EE-9362-4672-9E94-D86FC06BC8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856" t="53154" r="1" b="4943"/>
          <a:stretch/>
        </p:blipFill>
        <p:spPr bwMode="auto">
          <a:xfrm>
            <a:off x="8374851" y="211319"/>
            <a:ext cx="1341251" cy="437137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76FD5CF0-BA8A-44E0-BBDB-CB5C64897220}"/>
              </a:ext>
            </a:extLst>
          </p:cNvPr>
          <p:cNvCxnSpPr>
            <a:cxnSpLocks/>
          </p:cNvCxnSpPr>
          <p:nvPr/>
        </p:nvCxnSpPr>
        <p:spPr>
          <a:xfrm flipV="1">
            <a:off x="1850163" y="211318"/>
            <a:ext cx="46872" cy="6322740"/>
          </a:xfrm>
          <a:prstGeom prst="line">
            <a:avLst/>
          </a:prstGeom>
          <a:ln w="508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F1D9A7-BCE9-4D72-A1D2-2312D2A0A051}"/>
              </a:ext>
            </a:extLst>
          </p:cNvPr>
          <p:cNvSpPr txBox="1"/>
          <p:nvPr/>
        </p:nvSpPr>
        <p:spPr>
          <a:xfrm>
            <a:off x="159653" y="1371600"/>
            <a:ext cx="1990610" cy="830997"/>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APPROX. </a:t>
            </a:r>
            <a:r>
              <a:rPr lang="en-US" i="1" dirty="0">
                <a:solidFill>
                  <a:prstClr val="black"/>
                </a:solidFill>
                <a:latin typeface="Calibri" panose="020F0502020204030204"/>
              </a:rPr>
              <a:t>8</a:t>
            </a: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 KM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prstClr val="black"/>
                </a:solidFill>
                <a:latin typeface="Calibri" panose="020F0502020204030204"/>
              </a:rPr>
              <a:t>(5 MILES)</a:t>
            </a:r>
            <a:endParaRPr kumimoji="0" lang="en-US"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44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12E1A4-5A62-458A-B023-51B8CFB144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865" t="16049" b="20989"/>
          <a:stretch/>
        </p:blipFill>
        <p:spPr bwMode="auto">
          <a:xfrm>
            <a:off x="406400" y="1295400"/>
            <a:ext cx="5689600"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8ACB94-069F-47F5-A726-21A64B0FA018}"/>
              </a:ext>
            </a:extLst>
          </p:cNvPr>
          <p:cNvSpPr txBox="1"/>
          <p:nvPr/>
        </p:nvSpPr>
        <p:spPr>
          <a:xfrm>
            <a:off x="184254" y="228600"/>
            <a:ext cx="11811000" cy="923330"/>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a:ln>
                  <a:noFill/>
                </a:ln>
                <a:effectLst/>
                <a:uLnTx/>
                <a:uFillTx/>
                <a:latin typeface="Calibri" panose="020F0502020204030204"/>
              </a:rPr>
              <a:t>Local</a:t>
            </a:r>
            <a:r>
              <a:rPr kumimoji="0" lang="en-US" sz="3200" b="1" u="none" strike="noStrike" kern="1200" cap="none" spc="0" normalizeH="0" noProof="0" dirty="0">
                <a:ln>
                  <a:noFill/>
                </a:ln>
                <a:effectLst/>
                <a:uLnTx/>
                <a:uFillTx/>
                <a:latin typeface="Calibri" panose="020F0502020204030204"/>
              </a:rPr>
              <a:t> </a:t>
            </a:r>
            <a:r>
              <a:rPr kumimoji="0" lang="en-US" sz="3200" b="1" u="none" strike="noStrike" kern="1200" cap="none" spc="0" normalizeH="0" baseline="0" noProof="0" dirty="0">
                <a:ln>
                  <a:noFill/>
                </a:ln>
                <a:effectLst/>
                <a:uLnTx/>
                <a:uFillTx/>
                <a:latin typeface="Calibri" panose="020F0502020204030204"/>
              </a:rPr>
              <a:t>Air</a:t>
            </a:r>
            <a:r>
              <a:rPr lang="en-US" sz="3200" b="1" dirty="0">
                <a:latin typeface="Calibri" panose="020F0502020204030204"/>
              </a:rPr>
              <a:t> Pollution </a:t>
            </a:r>
          </a:p>
          <a:p>
            <a:pPr marL="0" marR="0" lvl="0" indent="0" algn="l" defTabSz="457200" rtl="0" eaLnBrk="1" fontAlgn="auto" latinLnBrk="0" hangingPunct="1">
              <a:lnSpc>
                <a:spcPct val="100000"/>
              </a:lnSpc>
              <a:spcBef>
                <a:spcPts val="0"/>
              </a:spcBef>
              <a:spcAft>
                <a:spcPts val="1800"/>
              </a:spcAft>
              <a:buClrTx/>
              <a:buSzTx/>
              <a:buFontTx/>
              <a:buNone/>
              <a:tabLst/>
              <a:defRPr/>
            </a:pPr>
            <a:r>
              <a:rPr lang="en-US" sz="2200" b="1" dirty="0">
                <a:latin typeface="Calibri" panose="020F0502020204030204"/>
              </a:rPr>
              <a:t>(Air Pollution Concentration Contour Map </a:t>
            </a:r>
            <a:r>
              <a:rPr lang="en-US" sz="2200" b="1" dirty="0">
                <a:solidFill>
                  <a:srgbClr val="C00000"/>
                </a:solidFill>
                <a:latin typeface="Calibri" panose="020F0502020204030204"/>
              </a:rPr>
              <a:t>for a single hour</a:t>
            </a:r>
            <a:r>
              <a:rPr lang="en-US" sz="2200" b="1" dirty="0">
                <a:latin typeface="Calibri" panose="020F0502020204030204"/>
              </a:rPr>
              <a:t> of emission from a single source)</a:t>
            </a:r>
            <a:endParaRPr kumimoji="0" lang="en-US" sz="2200" b="1" u="none" strike="noStrike" kern="1200" cap="none" spc="0" normalizeH="0" baseline="0" noProof="0" dirty="0">
              <a:ln>
                <a:noFill/>
              </a:ln>
              <a:effectLst/>
              <a:uLnTx/>
              <a:uFillTx/>
              <a:latin typeface="Calibri" panose="020F0502020204030204"/>
            </a:endParaRPr>
          </a:p>
        </p:txBody>
      </p:sp>
      <p:cxnSp>
        <p:nvCxnSpPr>
          <p:cNvPr id="3" name="Straight Arrow Connector 2">
            <a:extLst>
              <a:ext uri="{FF2B5EF4-FFF2-40B4-BE49-F238E27FC236}">
                <a16:creationId xmlns:a16="http://schemas.microsoft.com/office/drawing/2014/main" id="{60DD9967-6059-467E-A817-1B512F60EE70}"/>
              </a:ext>
            </a:extLst>
          </p:cNvPr>
          <p:cNvCxnSpPr>
            <a:cxnSpLocks/>
          </p:cNvCxnSpPr>
          <p:nvPr/>
        </p:nvCxnSpPr>
        <p:spPr>
          <a:xfrm flipV="1">
            <a:off x="1193800" y="2398524"/>
            <a:ext cx="1549400" cy="14478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Multiplication Sign 5">
            <a:extLst>
              <a:ext uri="{FF2B5EF4-FFF2-40B4-BE49-F238E27FC236}">
                <a16:creationId xmlns:a16="http://schemas.microsoft.com/office/drawing/2014/main" id="{DA2E42B1-D82E-4D21-A85E-D4A8611B72E1}"/>
              </a:ext>
            </a:extLst>
          </p:cNvPr>
          <p:cNvSpPr/>
          <p:nvPr/>
        </p:nvSpPr>
        <p:spPr>
          <a:xfrm>
            <a:off x="2438400" y="5105400"/>
            <a:ext cx="304800" cy="328246"/>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95630EF1-AB81-415D-96EA-C9FB650396CF}"/>
              </a:ext>
            </a:extLst>
          </p:cNvPr>
          <p:cNvSpPr txBox="1"/>
          <p:nvPr/>
        </p:nvSpPr>
        <p:spPr>
          <a:xfrm rot="19016387">
            <a:off x="1300934" y="3101823"/>
            <a:ext cx="2016899" cy="461665"/>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prstClr val="black"/>
                </a:solidFill>
                <a:latin typeface="Calibri" panose="020F0502020204030204"/>
              </a:rPr>
              <a:t>Wind direction</a:t>
            </a:r>
            <a:endParaRPr kumimoji="0" lang="en-US"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E320CDD-7406-4CBC-AAA5-6EB4F471B239}"/>
              </a:ext>
            </a:extLst>
          </p:cNvPr>
          <p:cNvSpPr txBox="1"/>
          <p:nvPr/>
        </p:nvSpPr>
        <p:spPr>
          <a:xfrm rot="21182279">
            <a:off x="2225037" y="5703127"/>
            <a:ext cx="1001877" cy="461665"/>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source</a:t>
            </a:r>
          </a:p>
        </p:txBody>
      </p:sp>
      <p:cxnSp>
        <p:nvCxnSpPr>
          <p:cNvPr id="13" name="Straight Arrow Connector 12">
            <a:extLst>
              <a:ext uri="{FF2B5EF4-FFF2-40B4-BE49-F238E27FC236}">
                <a16:creationId xmlns:a16="http://schemas.microsoft.com/office/drawing/2014/main" id="{351DB086-A988-45E8-B0B5-B7591D1A9E6F}"/>
              </a:ext>
            </a:extLst>
          </p:cNvPr>
          <p:cNvCxnSpPr>
            <a:cxnSpLocks/>
          </p:cNvCxnSpPr>
          <p:nvPr/>
        </p:nvCxnSpPr>
        <p:spPr>
          <a:xfrm flipV="1">
            <a:off x="2080783" y="5387862"/>
            <a:ext cx="381000" cy="2995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71F57F7-1409-49D4-BA1F-772362000C15}"/>
              </a:ext>
            </a:extLst>
          </p:cNvPr>
          <p:cNvSpPr txBox="1"/>
          <p:nvPr/>
        </p:nvSpPr>
        <p:spPr>
          <a:xfrm rot="21182279">
            <a:off x="4688356" y="1854396"/>
            <a:ext cx="970137" cy="461665"/>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prstClr val="black"/>
                </a:solidFill>
                <a:latin typeface="Calibri" panose="020F0502020204030204"/>
              </a:rPr>
              <a:t>1 ppm</a:t>
            </a:r>
            <a:endParaRPr kumimoji="0" lang="en-US"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00F1104-58CD-48EF-9C81-B5DF4CFA5C55}"/>
              </a:ext>
            </a:extLst>
          </p:cNvPr>
          <p:cNvSpPr txBox="1"/>
          <p:nvPr/>
        </p:nvSpPr>
        <p:spPr>
          <a:xfrm rot="21182279">
            <a:off x="3872906" y="2915390"/>
            <a:ext cx="970137" cy="461665"/>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prstClr val="black"/>
                </a:solidFill>
                <a:latin typeface="Calibri" panose="020F0502020204030204"/>
              </a:rPr>
              <a:t>5 ppm</a:t>
            </a:r>
            <a:endParaRPr kumimoji="0" lang="en-US"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9AEF2A8-93A7-4B44-9998-3A4C5A7E26CD}"/>
              </a:ext>
            </a:extLst>
          </p:cNvPr>
          <p:cNvSpPr txBox="1"/>
          <p:nvPr/>
        </p:nvSpPr>
        <p:spPr>
          <a:xfrm rot="21182279">
            <a:off x="3329458" y="3615491"/>
            <a:ext cx="1125629" cy="461665"/>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prstClr val="black"/>
                </a:solidFill>
                <a:latin typeface="Calibri" panose="020F0502020204030204"/>
              </a:rPr>
              <a:t>10 ppm</a:t>
            </a:r>
            <a:endParaRPr kumimoji="0" lang="en-US"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81C5D58-6794-428C-A43C-B1E9C4FF644F}"/>
              </a:ext>
            </a:extLst>
          </p:cNvPr>
          <p:cNvSpPr txBox="1"/>
          <p:nvPr/>
        </p:nvSpPr>
        <p:spPr>
          <a:xfrm rot="21182279">
            <a:off x="3252287" y="4241791"/>
            <a:ext cx="1125629" cy="461665"/>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prstClr val="black"/>
                </a:solidFill>
                <a:latin typeface="Calibri" panose="020F0502020204030204"/>
              </a:rPr>
              <a:t>20 ppm</a:t>
            </a:r>
            <a:endParaRPr kumimoji="0" lang="en-US"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ABBF7E32-9FFC-4E86-99AA-C2C41DC59DE6}"/>
              </a:ext>
            </a:extLst>
          </p:cNvPr>
          <p:cNvSpPr txBox="1"/>
          <p:nvPr/>
        </p:nvSpPr>
        <p:spPr>
          <a:xfrm rot="21182279">
            <a:off x="1875585" y="4518189"/>
            <a:ext cx="1125629" cy="461665"/>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prstClr val="black"/>
                </a:solidFill>
                <a:latin typeface="Calibri" panose="020F0502020204030204"/>
              </a:rPr>
              <a:t>50 ppm</a:t>
            </a:r>
            <a:endParaRPr kumimoji="0" lang="en-US"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1" name="Straight Connector 30">
            <a:extLst>
              <a:ext uri="{FF2B5EF4-FFF2-40B4-BE49-F238E27FC236}">
                <a16:creationId xmlns:a16="http://schemas.microsoft.com/office/drawing/2014/main" id="{6C5BF677-3ADB-4572-8E66-52F0BD1E7E22}"/>
              </a:ext>
            </a:extLst>
          </p:cNvPr>
          <p:cNvCxnSpPr>
            <a:cxnSpLocks/>
          </p:cNvCxnSpPr>
          <p:nvPr/>
        </p:nvCxnSpPr>
        <p:spPr>
          <a:xfrm flipV="1">
            <a:off x="6553200" y="1227265"/>
            <a:ext cx="0" cy="5317869"/>
          </a:xfrm>
          <a:prstGeom prst="line">
            <a:avLst/>
          </a:prstGeom>
          <a:ln w="508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4D4D134-D8C9-4F27-9C8C-EAA2B86517FA}"/>
              </a:ext>
            </a:extLst>
          </p:cNvPr>
          <p:cNvSpPr txBox="1"/>
          <p:nvPr/>
        </p:nvSpPr>
        <p:spPr>
          <a:xfrm>
            <a:off x="6248400" y="1623563"/>
            <a:ext cx="2146100" cy="461665"/>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APPROX. 10 KM</a:t>
            </a:r>
          </a:p>
        </p:txBody>
      </p:sp>
    </p:spTree>
    <p:extLst>
      <p:ext uri="{BB962C8B-B14F-4D97-AF65-F5344CB8AC3E}">
        <p14:creationId xmlns:p14="http://schemas.microsoft.com/office/powerpoint/2010/main" val="87758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23" grpId="0" animBg="1"/>
      <p:bldP spid="24" grpId="0" animBg="1"/>
      <p:bldP spid="25" grpId="0" animBg="1"/>
      <p:bldP spid="26" grpId="0" animBg="1"/>
      <p:bldP spid="27" grpId="0" animBg="1"/>
      <p:bldP spid="32" grpId="0" animBg="1"/>
    </p:bldLst>
  </p:timing>
</p:sld>
</file>

<file path=ppt/theme/theme1.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1"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11033</TotalTime>
  <Words>4755</Words>
  <Application>Microsoft Office PowerPoint</Application>
  <PresentationFormat>Widescreen</PresentationFormat>
  <Paragraphs>322</Paragraphs>
  <Slides>22</Slides>
  <Notes>22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22</vt:i4>
      </vt:variant>
    </vt:vector>
  </HeadingPairs>
  <TitlesOfParts>
    <vt:vector size="32" baseType="lpstr">
      <vt:lpstr>Arial</vt:lpstr>
      <vt:lpstr>Calibri</vt:lpstr>
      <vt:lpstr>Calibri Light</vt:lpstr>
      <vt:lpstr>Times</vt:lpstr>
      <vt:lpstr>Times New Roman</vt:lpstr>
      <vt:lpstr>4_Blank</vt:lpstr>
      <vt:lpstr>Blank</vt:lpstr>
      <vt:lpstr>Office Theme</vt:lpstr>
      <vt:lpstr>Default Design</vt:lpstr>
      <vt:lpstr>1_Default Design</vt:lpstr>
      <vt:lpstr>METR/ENVS 113 Lecture 11: Local-Scale Air Pollution &amp; Air Toxics </vt:lpstr>
      <vt:lpstr>Module 5: Local &amp; Indoor Air Pollution</vt:lpstr>
      <vt:lpstr>Lecture 11: Outline</vt:lpstr>
      <vt:lpstr>Local vs. Ambient Air Pollution</vt:lpstr>
      <vt:lpstr>PowerPoint Presentation</vt:lpstr>
      <vt:lpstr>Example: Ambient Air Ozone Pattern across LA Basin (Number of Days per Year Exceeding 8-hour ozone standard)</vt:lpstr>
      <vt:lpstr>PowerPoint Presentation</vt:lpstr>
      <vt:lpstr>PowerPoint Presentation</vt:lpstr>
      <vt:lpstr>PowerPoint Presentation</vt:lpstr>
      <vt:lpstr>PowerPoint Presentation</vt:lpstr>
      <vt:lpstr>PowerPoint Presentation</vt:lpstr>
      <vt:lpstr>PowerPoint Presentation</vt:lpstr>
      <vt:lpstr>Air Toxics</vt:lpstr>
      <vt:lpstr>Air Toxics</vt:lpstr>
      <vt:lpstr>Air Toxics (Main Species … many others)</vt:lpstr>
      <vt:lpstr>Air Toxics (Main Species … many others)</vt:lpstr>
      <vt:lpstr>Air Toxics (Main Species … many others)</vt:lpstr>
      <vt:lpstr>Air Toxics (Main Species … many others)</vt:lpstr>
      <vt:lpstr>Air Toxics (Main Species Classifications)</vt:lpstr>
      <vt:lpstr>MATES-IV (Multiple Air Toxics Exposure Study) (Metro Los Angeles, July 2012 – June 2013)</vt:lpstr>
      <vt:lpstr>Cancer Risk: Toxic Air Contaminants (TACs) in LA Basin (MATES-IV)</vt:lpstr>
      <vt:lpstr>Toxic Air Contaminant Health Risk Assessment  (required by California AB2588 “Toxics Hot Spots” Legislation)</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Z. Jacobson</dc:creator>
  <cp:lastModifiedBy>Frank Freedman</cp:lastModifiedBy>
  <cp:revision>596</cp:revision>
  <dcterms:created xsi:type="dcterms:W3CDTF">2012-02-01T20:37:30Z</dcterms:created>
  <dcterms:modified xsi:type="dcterms:W3CDTF">2020-05-04T00:26:08Z</dcterms:modified>
</cp:coreProperties>
</file>